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76"/>
  </p:notesMasterIdLst>
  <p:handoutMasterIdLst>
    <p:handoutMasterId r:id="rId77"/>
  </p:handoutMasterIdLst>
  <p:sldIdLst>
    <p:sldId id="598" r:id="rId2"/>
    <p:sldId id="1989" r:id="rId3"/>
    <p:sldId id="1990" r:id="rId4"/>
    <p:sldId id="1942" r:id="rId5"/>
    <p:sldId id="1916" r:id="rId6"/>
    <p:sldId id="2007" r:id="rId7"/>
    <p:sldId id="1992" r:id="rId8"/>
    <p:sldId id="1928" r:id="rId9"/>
    <p:sldId id="1930" r:id="rId10"/>
    <p:sldId id="1931" r:id="rId11"/>
    <p:sldId id="1929" r:id="rId12"/>
    <p:sldId id="628" r:id="rId13"/>
    <p:sldId id="1991" r:id="rId14"/>
    <p:sldId id="625" r:id="rId15"/>
    <p:sldId id="626" r:id="rId16"/>
    <p:sldId id="1943" r:id="rId17"/>
    <p:sldId id="1944" r:id="rId18"/>
    <p:sldId id="1993" r:id="rId19"/>
    <p:sldId id="1949" r:id="rId20"/>
    <p:sldId id="1950" r:id="rId21"/>
    <p:sldId id="1951" r:id="rId22"/>
    <p:sldId id="1952" r:id="rId23"/>
    <p:sldId id="1953" r:id="rId24"/>
    <p:sldId id="1954" r:id="rId25"/>
    <p:sldId id="1955" r:id="rId26"/>
    <p:sldId id="1956" r:id="rId27"/>
    <p:sldId id="1957" r:id="rId28"/>
    <p:sldId id="1994" r:id="rId29"/>
    <p:sldId id="630" r:id="rId30"/>
    <p:sldId id="1999" r:id="rId31"/>
    <p:sldId id="1915" r:id="rId32"/>
    <p:sldId id="1921" r:id="rId33"/>
    <p:sldId id="1958" r:id="rId34"/>
    <p:sldId id="1959" r:id="rId35"/>
    <p:sldId id="1922" r:id="rId36"/>
    <p:sldId id="1962" r:id="rId37"/>
    <p:sldId id="631" r:id="rId38"/>
    <p:sldId id="1963" r:id="rId39"/>
    <p:sldId id="1912" r:id="rId40"/>
    <p:sldId id="1925" r:id="rId41"/>
    <p:sldId id="1964" r:id="rId42"/>
    <p:sldId id="2000" r:id="rId43"/>
    <p:sldId id="1996" r:id="rId44"/>
    <p:sldId id="1995" r:id="rId45"/>
    <p:sldId id="1997" r:id="rId46"/>
    <p:sldId id="1998" r:id="rId47"/>
    <p:sldId id="1970" r:id="rId48"/>
    <p:sldId id="1968" r:id="rId49"/>
    <p:sldId id="1969" r:id="rId50"/>
    <p:sldId id="1971" r:id="rId51"/>
    <p:sldId id="2001" r:id="rId52"/>
    <p:sldId id="1974" r:id="rId53"/>
    <p:sldId id="550" r:id="rId54"/>
    <p:sldId id="1975" r:id="rId55"/>
    <p:sldId id="1976" r:id="rId56"/>
    <p:sldId id="2002" r:id="rId57"/>
    <p:sldId id="1978" r:id="rId58"/>
    <p:sldId id="1979" r:id="rId59"/>
    <p:sldId id="1980" r:id="rId60"/>
    <p:sldId id="1981" r:id="rId61"/>
    <p:sldId id="1982" r:id="rId62"/>
    <p:sldId id="2003" r:id="rId63"/>
    <p:sldId id="1985" r:id="rId64"/>
    <p:sldId id="1986" r:id="rId65"/>
    <p:sldId id="1988" r:id="rId66"/>
    <p:sldId id="1987" r:id="rId67"/>
    <p:sldId id="2004" r:id="rId68"/>
    <p:sldId id="635" r:id="rId69"/>
    <p:sldId id="633" r:id="rId70"/>
    <p:sldId id="636" r:id="rId71"/>
    <p:sldId id="637" r:id="rId72"/>
    <p:sldId id="634" r:id="rId73"/>
    <p:sldId id="2006" r:id="rId74"/>
    <p:sldId id="2005" r:id="rId75"/>
  </p:sldIdLst>
  <p:sldSz cx="12192000" cy="6858000"/>
  <p:notesSz cx="6858000" cy="9144000"/>
  <p:defaultTextStyle>
    <a:defPPr>
      <a:defRPr lang="en-US"/>
    </a:defPPr>
    <a:lvl1pPr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1pPr>
    <a:lvl2pPr marL="457178"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2pPr>
    <a:lvl3pPr marL="914354"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3pPr>
    <a:lvl4pPr marL="1371532"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4pPr>
    <a:lvl5pPr marL="1828709"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5pPr>
    <a:lvl6pPr marL="2285886" algn="l" defTabSz="457178" rtl="0" eaLnBrk="1" latinLnBrk="0" hangingPunct="1">
      <a:defRPr sz="1600" kern="1200">
        <a:solidFill>
          <a:schemeClr val="tx1"/>
        </a:solidFill>
        <a:latin typeface="Times New Roman" charset="0"/>
        <a:ea typeface="ＭＳ Ｐゴシック" charset="0"/>
        <a:cs typeface="ＭＳ Ｐゴシック" charset="0"/>
      </a:defRPr>
    </a:lvl6pPr>
    <a:lvl7pPr marL="2743062" algn="l" defTabSz="457178" rtl="0" eaLnBrk="1" latinLnBrk="0" hangingPunct="1">
      <a:defRPr sz="1600" kern="1200">
        <a:solidFill>
          <a:schemeClr val="tx1"/>
        </a:solidFill>
        <a:latin typeface="Times New Roman" charset="0"/>
        <a:ea typeface="ＭＳ Ｐゴシック" charset="0"/>
        <a:cs typeface="ＭＳ Ｐゴシック" charset="0"/>
      </a:defRPr>
    </a:lvl7pPr>
    <a:lvl8pPr marL="3200240" algn="l" defTabSz="457178" rtl="0" eaLnBrk="1" latinLnBrk="0" hangingPunct="1">
      <a:defRPr sz="1600" kern="1200">
        <a:solidFill>
          <a:schemeClr val="tx1"/>
        </a:solidFill>
        <a:latin typeface="Times New Roman" charset="0"/>
        <a:ea typeface="ＭＳ Ｐゴシック" charset="0"/>
        <a:cs typeface="ＭＳ Ｐゴシック" charset="0"/>
      </a:defRPr>
    </a:lvl8pPr>
    <a:lvl9pPr marL="3657418" algn="l" defTabSz="457178" rtl="0" eaLnBrk="1" latinLnBrk="0" hangingPunct="1">
      <a:defRPr sz="1600" kern="1200">
        <a:solidFill>
          <a:schemeClr val="tx1"/>
        </a:solidFill>
        <a:latin typeface="Times New Roman"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064" userDrawn="1">
          <p15:clr>
            <a:srgbClr val="A4A3A4"/>
          </p15:clr>
        </p15:guide>
        <p15:guide id="2" pos="46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1CFF"/>
    <a:srgbClr val="404040"/>
    <a:srgbClr val="585959"/>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196" autoAdjust="0"/>
    <p:restoredTop sz="81085"/>
  </p:normalViewPr>
  <p:slideViewPr>
    <p:cSldViewPr>
      <p:cViewPr varScale="1">
        <p:scale>
          <a:sx n="85" d="100"/>
          <a:sy n="85" d="100"/>
        </p:scale>
        <p:origin x="192" y="496"/>
      </p:cViewPr>
      <p:guideLst>
        <p:guide orient="horz" pos="2064"/>
        <p:guide pos="460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1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2713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2713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271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99FC81DA-D82C-D248-96DA-971BAA9C8F3F}" type="slidenum">
              <a:rPr lang="en-US"/>
              <a:pPr/>
              <a:t>‹#›</a:t>
            </a:fld>
            <a:endParaRPr lang="en-US"/>
          </a:p>
        </p:txBody>
      </p:sp>
    </p:spTree>
    <p:extLst>
      <p:ext uri="{BB962C8B-B14F-4D97-AF65-F5344CB8AC3E}">
        <p14:creationId xmlns:p14="http://schemas.microsoft.com/office/powerpoint/2010/main" val="201185264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26.png>
</file>

<file path=ppt/media/image3.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F0D4404-C563-6B43-A824-459A163A6375}" type="slidenum">
              <a:rPr lang="en-US"/>
              <a:pPr/>
              <a:t>‹#›</a:t>
            </a:fld>
            <a:endParaRPr lang="en-US"/>
          </a:p>
        </p:txBody>
      </p:sp>
    </p:spTree>
    <p:extLst>
      <p:ext uri="{BB962C8B-B14F-4D97-AF65-F5344CB8AC3E}">
        <p14:creationId xmlns:p14="http://schemas.microsoft.com/office/powerpoint/2010/main" val="253165592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ＭＳ Ｐゴシック" charset="-128"/>
      </a:defRPr>
    </a:lvl1pPr>
    <a:lvl2pPr marL="457178"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354"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532"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709"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5886" algn="l" defTabSz="457178" rtl="0" eaLnBrk="1" latinLnBrk="0" hangingPunct="1">
      <a:defRPr sz="1200" kern="1200">
        <a:solidFill>
          <a:schemeClr val="tx1"/>
        </a:solidFill>
        <a:latin typeface="+mn-lt"/>
        <a:ea typeface="+mn-ea"/>
        <a:cs typeface="+mn-cs"/>
      </a:defRPr>
    </a:lvl6pPr>
    <a:lvl7pPr marL="2743062" algn="l" defTabSz="457178" rtl="0" eaLnBrk="1" latinLnBrk="0" hangingPunct="1">
      <a:defRPr sz="1200" kern="1200">
        <a:solidFill>
          <a:schemeClr val="tx1"/>
        </a:solidFill>
        <a:latin typeface="+mn-lt"/>
        <a:ea typeface="+mn-ea"/>
        <a:cs typeface="+mn-cs"/>
      </a:defRPr>
    </a:lvl7pPr>
    <a:lvl8pPr marL="3200240" algn="l" defTabSz="457178" rtl="0" eaLnBrk="1" latinLnBrk="0" hangingPunct="1">
      <a:defRPr sz="1200" kern="1200">
        <a:solidFill>
          <a:schemeClr val="tx1"/>
        </a:solidFill>
        <a:latin typeface="+mn-lt"/>
        <a:ea typeface="+mn-ea"/>
        <a:cs typeface="+mn-cs"/>
      </a:defRPr>
    </a:lvl8pPr>
    <a:lvl9pPr marL="3657418" algn="l" defTabSz="4571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921038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The values of </a:t>
            </a:r>
            <a:r>
              <a:rPr lang="en-US" sz="1800" i="1" dirty="0">
                <a:effectLst/>
                <a:latin typeface="NimbusRomNo9L"/>
              </a:rPr>
              <a:t>Nc</a:t>
            </a:r>
            <a:r>
              <a:rPr lang="en-US" sz="1800" dirty="0">
                <a:effectLst/>
                <a:latin typeface="NimbusRomNo9L"/>
              </a:rPr>
              <a:t>, </a:t>
            </a:r>
            <a:r>
              <a:rPr lang="en-US" sz="1800" i="1" dirty="0">
                <a:effectLst/>
                <a:latin typeface="NimbusRomNo9L"/>
              </a:rPr>
              <a:t>Dc</a:t>
            </a:r>
            <a:r>
              <a:rPr lang="en-US" sz="1800" dirty="0">
                <a:effectLst/>
                <a:latin typeface="NimbusRomNo9L"/>
              </a:rPr>
              <a:t>, </a:t>
            </a:r>
            <a:r>
              <a:rPr lang="en-US" sz="1800" i="1" dirty="0">
                <a:effectLst/>
                <a:latin typeface="NimbusRomNo9L"/>
              </a:rPr>
              <a:t>Cc</a:t>
            </a:r>
            <a:r>
              <a:rPr lang="en-US" sz="1800" dirty="0">
                <a:effectLst/>
                <a:latin typeface="NimbusRomNo9L"/>
              </a:rPr>
              <a:t>, </a:t>
            </a:r>
            <a:r>
              <a:rPr lang="el-GR" sz="1800" dirty="0">
                <a:effectLst/>
                <a:latin typeface="StandardSymL"/>
              </a:rPr>
              <a:t>α</a:t>
            </a:r>
            <a:r>
              <a:rPr lang="en-US" sz="1800" i="1" dirty="0">
                <a:effectLst/>
                <a:latin typeface="NimbusRomNo9L"/>
              </a:rPr>
              <a:t>N</a:t>
            </a:r>
            <a:r>
              <a:rPr lang="en-US" sz="1800" dirty="0">
                <a:effectLst/>
                <a:latin typeface="NimbusRomNo9L"/>
              </a:rPr>
              <a:t>, </a:t>
            </a:r>
            <a:r>
              <a:rPr lang="el-GR" sz="1800" dirty="0">
                <a:effectLst/>
                <a:latin typeface="StandardSymL"/>
              </a:rPr>
              <a:t>α</a:t>
            </a:r>
            <a:r>
              <a:rPr lang="en-US" sz="1800" i="1" dirty="0">
                <a:effectLst/>
                <a:latin typeface="NimbusRomNo9L"/>
              </a:rPr>
              <a:t>D</a:t>
            </a:r>
            <a:r>
              <a:rPr lang="en-US" sz="1800" dirty="0">
                <a:effectLst/>
                <a:latin typeface="NimbusRomNo9L"/>
              </a:rPr>
              <a:t>, and </a:t>
            </a:r>
            <a:r>
              <a:rPr lang="el-GR" sz="1800" dirty="0">
                <a:effectLst/>
                <a:latin typeface="StandardSymL"/>
              </a:rPr>
              <a:t>α</a:t>
            </a:r>
            <a:r>
              <a:rPr lang="en-US" sz="1800" i="1" dirty="0">
                <a:effectLst/>
                <a:latin typeface="NimbusRomNo9L"/>
              </a:rPr>
              <a:t>C </a:t>
            </a:r>
            <a:r>
              <a:rPr lang="en-US" sz="1800" dirty="0">
                <a:effectLst/>
                <a:latin typeface="NimbusRomNo9L"/>
              </a:rPr>
              <a:t>depend on the exact transformer architecture, tokenization, and vocabulary size, so rather than all the precise values, scaling laws focus on the relationship with loss.</a:t>
            </a:r>
            <a:r>
              <a:rPr lang="en-US" sz="1800" dirty="0">
                <a:solidFill>
                  <a:srgbClr val="0000FF"/>
                </a:solidFill>
                <a:effectLst/>
                <a:latin typeface="NimbusRomNo9L"/>
              </a:rPr>
              <a:t>2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58</a:t>
            </a:fld>
            <a:endParaRPr lang="en-US"/>
          </a:p>
        </p:txBody>
      </p:sp>
    </p:spTree>
    <p:extLst>
      <p:ext uri="{BB962C8B-B14F-4D97-AF65-F5344CB8AC3E}">
        <p14:creationId xmlns:p14="http://schemas.microsoft.com/office/powerpoint/2010/main" val="24290850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showing, in black, the vectors that can be stored in the cache rather than recomputed when computing the </a:t>
            </a:r>
            <a:r>
              <a:rPr lang="en-US" sz="1800" dirty="0" err="1">
                <a:effectLst/>
                <a:latin typeface="NimbusRomNo9L"/>
              </a:rPr>
              <a:t>atten</a:t>
            </a:r>
            <a:r>
              <a:rPr lang="en-US" sz="1800" dirty="0">
                <a:effectLst/>
                <a:latin typeface="NimbusRomNo9L"/>
              </a:rPr>
              <a:t>- </a:t>
            </a:r>
            <a:r>
              <a:rPr lang="en-US" sz="1800" dirty="0" err="1">
                <a:effectLst/>
                <a:latin typeface="NimbusRomNo9L"/>
              </a:rPr>
              <a:t>tion</a:t>
            </a:r>
            <a:r>
              <a:rPr lang="en-US" sz="1800" dirty="0">
                <a:effectLst/>
                <a:latin typeface="NimbusRomNo9L"/>
              </a:rPr>
              <a:t> score for the 4th token.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61</a:t>
            </a:fld>
            <a:endParaRPr lang="en-US"/>
          </a:p>
        </p:txBody>
      </p:sp>
    </p:spTree>
    <p:extLst>
      <p:ext uri="{BB962C8B-B14F-4D97-AF65-F5344CB8AC3E}">
        <p14:creationId xmlns:p14="http://schemas.microsoft.com/office/powerpoint/2010/main" val="36484619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6B57FB-2940-03AA-5E9B-4A6C6A405E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6285EFA-E514-84AE-573C-C23F8C9F40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0F9230-7D06-FE1F-EF6C-B33559497949}"/>
              </a:ext>
            </a:extLst>
          </p:cNvPr>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showing, in black, the vectors that can be stored in the cache rather than recomputed when computing the </a:t>
            </a:r>
            <a:r>
              <a:rPr lang="en-US" sz="1800" dirty="0" err="1">
                <a:effectLst/>
                <a:latin typeface="NimbusRomNo9L"/>
              </a:rPr>
              <a:t>atten</a:t>
            </a:r>
            <a:r>
              <a:rPr lang="en-US" sz="1800" dirty="0">
                <a:effectLst/>
                <a:latin typeface="NimbusRomNo9L"/>
              </a:rPr>
              <a:t>- </a:t>
            </a:r>
            <a:r>
              <a:rPr lang="en-US" sz="1800" dirty="0" err="1">
                <a:effectLst/>
                <a:latin typeface="NimbusRomNo9L"/>
              </a:rPr>
              <a:t>tion</a:t>
            </a:r>
            <a:r>
              <a:rPr lang="en-US" sz="1800" dirty="0">
                <a:effectLst/>
                <a:latin typeface="NimbusRomNo9L"/>
              </a:rPr>
              <a:t> score for the 4th token. </a:t>
            </a:r>
            <a:endParaRPr lang="en-US" dirty="0"/>
          </a:p>
          <a:p>
            <a:endParaRPr lang="en-US" dirty="0"/>
          </a:p>
        </p:txBody>
      </p:sp>
      <p:sp>
        <p:nvSpPr>
          <p:cNvPr id="4" name="Slide Number Placeholder 3">
            <a:extLst>
              <a:ext uri="{FF2B5EF4-FFF2-40B4-BE49-F238E27FC236}">
                <a16:creationId xmlns:a16="http://schemas.microsoft.com/office/drawing/2014/main" id="{B40323A5-C7C2-CF95-4082-04AFC16F256E}"/>
              </a:ext>
            </a:extLst>
          </p:cNvPr>
          <p:cNvSpPr>
            <a:spLocks noGrp="1"/>
          </p:cNvSpPr>
          <p:nvPr>
            <p:ph type="sldNum" sz="quarter" idx="5"/>
          </p:nvPr>
        </p:nvSpPr>
        <p:spPr/>
        <p:txBody>
          <a:bodyPr/>
          <a:lstStyle/>
          <a:p>
            <a:fld id="{DF0D4404-C563-6B43-A824-459A163A6375}" type="slidenum">
              <a:rPr lang="en-US" smtClean="0"/>
              <a:pPr/>
              <a:t>62</a:t>
            </a:fld>
            <a:endParaRPr lang="en-US"/>
          </a:p>
        </p:txBody>
      </p:sp>
    </p:spTree>
    <p:extLst>
      <p:ext uri="{BB962C8B-B14F-4D97-AF65-F5344CB8AC3E}">
        <p14:creationId xmlns:p14="http://schemas.microsoft.com/office/powerpoint/2010/main" val="12225781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effectLst/>
                <a:latin typeface="Calibri" panose="020F0502020204030204" pitchFamily="34" charset="0"/>
                <a:cs typeface="Calibri" panose="020F0502020204030204" pitchFamily="34" charset="0"/>
              </a:rPr>
              <a:t>We freeze W to its pretrained values, and instead finetune by training a pair of matrices A and B, updating those instead of W, and just sum W and the updated AB. </a:t>
            </a:r>
            <a:endParaRPr lang="en-US" dirty="0">
              <a:latin typeface="Calibri" panose="020F0502020204030204" pitchFamily="34" charset="0"/>
              <a:cs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65</a:t>
            </a:fld>
            <a:endParaRPr lang="en-US"/>
          </a:p>
        </p:txBody>
      </p:sp>
    </p:spTree>
    <p:extLst>
      <p:ext uri="{BB962C8B-B14F-4D97-AF65-F5344CB8AC3E}">
        <p14:creationId xmlns:p14="http://schemas.microsoft.com/office/powerpoint/2010/main" val="1964746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LLMs make stuff up!</a:t>
            </a:r>
          </a:p>
        </p:txBody>
      </p:sp>
      <p:sp>
        <p:nvSpPr>
          <p:cNvPr id="4" name="Slide Number Placeholder 3"/>
          <p:cNvSpPr>
            <a:spLocks noGrp="1"/>
          </p:cNvSpPr>
          <p:nvPr>
            <p:ph type="sldNum" sz="quarter" idx="5"/>
          </p:nvPr>
        </p:nvSpPr>
        <p:spPr/>
        <p:txBody>
          <a:bodyPr/>
          <a:lstStyle/>
          <a:p>
            <a:fld id="{DF0D4404-C563-6B43-A824-459A163A6375}" type="slidenum">
              <a:rPr lang="en-US" smtClean="0"/>
              <a:pPr/>
              <a:t>68</a:t>
            </a:fld>
            <a:endParaRPr lang="en-US"/>
          </a:p>
        </p:txBody>
      </p:sp>
    </p:spTree>
    <p:extLst>
      <p:ext uri="{BB962C8B-B14F-4D97-AF65-F5344CB8AC3E}">
        <p14:creationId xmlns:p14="http://schemas.microsoft.com/office/powerpoint/2010/main" val="33222725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latin typeface="Calibri" panose="020F0502020204030204" pitchFamily="34" charset="0"/>
                <a:cs typeface="Calibri" panose="020F0502020204030204" pitchFamily="34" charset="0"/>
              </a:rPr>
              <a:t>Who owns all that data that we trained the models on?</a:t>
            </a:r>
            <a:endParaRPr lang="en-US" sz="1800" dirty="0">
              <a:latin typeface="Calibri" panose="020F0502020204030204" pitchFamily="34" charset="0"/>
              <a:cs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69</a:t>
            </a:fld>
            <a:endParaRPr lang="en-US"/>
          </a:p>
        </p:txBody>
      </p:sp>
    </p:spTree>
    <p:extLst>
      <p:ext uri="{BB962C8B-B14F-4D97-AF65-F5344CB8AC3E}">
        <p14:creationId xmlns:p14="http://schemas.microsoft.com/office/powerpoint/2010/main" val="11790621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Training data can be leaked</a:t>
            </a:r>
          </a:p>
        </p:txBody>
      </p:sp>
      <p:sp>
        <p:nvSpPr>
          <p:cNvPr id="4" name="Slide Number Placeholder 3"/>
          <p:cNvSpPr>
            <a:spLocks noGrp="1"/>
          </p:cNvSpPr>
          <p:nvPr>
            <p:ph type="sldNum" sz="quarter" idx="5"/>
          </p:nvPr>
        </p:nvSpPr>
        <p:spPr/>
        <p:txBody>
          <a:bodyPr/>
          <a:lstStyle/>
          <a:p>
            <a:fld id="{DF0D4404-C563-6B43-A824-459A163A6375}" type="slidenum">
              <a:rPr lang="en-US" smtClean="0"/>
              <a:pPr/>
              <a:t>70</a:t>
            </a:fld>
            <a:endParaRPr lang="en-US"/>
          </a:p>
        </p:txBody>
      </p:sp>
    </p:spTree>
    <p:extLst>
      <p:ext uri="{BB962C8B-B14F-4D97-AF65-F5344CB8AC3E}">
        <p14:creationId xmlns:p14="http://schemas.microsoft.com/office/powerpoint/2010/main" val="1062087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12</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In predicting each next word, the model can see a representation of all the previous words</a:t>
            </a:r>
          </a:p>
        </p:txBody>
      </p:sp>
    </p:spTree>
    <p:extLst>
      <p:ext uri="{BB962C8B-B14F-4D97-AF65-F5344CB8AC3E}">
        <p14:creationId xmlns:p14="http://schemas.microsoft.com/office/powerpoint/2010/main" val="39802864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When </a:t>
            </a:r>
            <a:r>
              <a:rPr lang="en-US" sz="1800" i="1" dirty="0">
                <a:effectLst/>
                <a:latin typeface="NimbusRomNo9L"/>
              </a:rPr>
              <a:t>k </a:t>
            </a:r>
            <a:r>
              <a:rPr lang="en-US" sz="1800" dirty="0">
                <a:effectLst/>
                <a:latin typeface="CMR10"/>
              </a:rPr>
              <a:t>= </a:t>
            </a:r>
            <a:r>
              <a:rPr lang="en-US" sz="1800" dirty="0">
                <a:effectLst/>
                <a:latin typeface="NimbusRomNo9L"/>
              </a:rPr>
              <a:t>1, top-</a:t>
            </a:r>
            <a:r>
              <a:rPr lang="en-US" sz="1800" i="1" dirty="0">
                <a:effectLst/>
                <a:latin typeface="NimbusRomNo9L"/>
              </a:rPr>
              <a:t>k </a:t>
            </a:r>
            <a:r>
              <a:rPr lang="en-US" sz="1800" dirty="0">
                <a:effectLst/>
                <a:latin typeface="NimbusRomNo9L"/>
              </a:rPr>
              <a:t>sampling is identical to greedy decoding.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800" dirty="0">
              <a:effectLst/>
              <a:latin typeface="NimbusRomNo9L"/>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Setting </a:t>
            </a:r>
            <a:r>
              <a:rPr lang="en-US" sz="1800" i="1" dirty="0">
                <a:effectLst/>
                <a:latin typeface="NimbusRomNo9L"/>
              </a:rPr>
              <a:t>k </a:t>
            </a:r>
            <a:r>
              <a:rPr lang="en-US" sz="1800" dirty="0">
                <a:effectLst/>
                <a:latin typeface="NimbusRomNo9L"/>
              </a:rPr>
              <a:t>to a larger number than 1 leads us to sometimes select a word which is not necessarily the most probable, but is still probable enough, and whose choice results in generating more diverse but still high-enough-quality text.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23</a:t>
            </a:fld>
            <a:endParaRPr lang="en-US"/>
          </a:p>
        </p:txBody>
      </p:sp>
    </p:spTree>
    <p:extLst>
      <p:ext uri="{BB962C8B-B14F-4D97-AF65-F5344CB8AC3E}">
        <p14:creationId xmlns:p14="http://schemas.microsoft.com/office/powerpoint/2010/main" val="4183077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r>
              <a:rPr lang="en-US" sz="1800">
                <a:effectLst/>
                <a:latin typeface="NimbusRomNo9L"/>
              </a:rPr>
              <a:t>sometimes the top k words will be very likely and include most of the probability mass, but other times flatter and the top 10 words will only include a small part of the probability mass. </a:t>
            </a:r>
            <a:endParaRPr lang="en-US" sz="120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24</a:t>
            </a:fld>
            <a:endParaRPr lang="en-US"/>
          </a:p>
        </p:txBody>
      </p:sp>
    </p:spTree>
    <p:extLst>
      <p:ext uri="{BB962C8B-B14F-4D97-AF65-F5344CB8AC3E}">
        <p14:creationId xmlns:p14="http://schemas.microsoft.com/office/powerpoint/2010/main" val="691316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25</a:t>
            </a:fld>
            <a:endParaRPr lang="en-US"/>
          </a:p>
        </p:txBody>
      </p:sp>
    </p:spTree>
    <p:extLst>
      <p:ext uri="{BB962C8B-B14F-4D97-AF65-F5344CB8AC3E}">
        <p14:creationId xmlns:p14="http://schemas.microsoft.com/office/powerpoint/2010/main" val="15860071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26</a:t>
            </a:fld>
            <a:endParaRPr lang="en-US"/>
          </a:p>
        </p:txBody>
      </p:sp>
    </p:spTree>
    <p:extLst>
      <p:ext uri="{BB962C8B-B14F-4D97-AF65-F5344CB8AC3E}">
        <p14:creationId xmlns:p14="http://schemas.microsoft.com/office/powerpoint/2010/main" val="39255241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effectLst/>
                <a:latin typeface="Calibri" panose="020F0502020204030204" pitchFamily="34" charset="0"/>
                <a:cs typeface="Calibri" panose="020F0502020204030204" pitchFamily="34" charset="0"/>
              </a:rPr>
              <a:t> (dividing by a smaller fraction </a:t>
            </a:r>
            <a:r>
              <a:rPr lang="el-GR" sz="1200" dirty="0">
                <a:effectLst/>
                <a:latin typeface="Calibri" panose="020F0502020204030204" pitchFamily="34" charset="0"/>
                <a:cs typeface="Calibri" panose="020F0502020204030204" pitchFamily="34" charset="0"/>
              </a:rPr>
              <a:t>τ ≤ 1 </a:t>
            </a:r>
            <a:r>
              <a:rPr lang="en-US" sz="1200" dirty="0">
                <a:effectLst/>
                <a:latin typeface="Calibri" panose="020F0502020204030204" pitchFamily="34" charset="0"/>
                <a:cs typeface="Calibri" panose="020F0502020204030204" pitchFamily="34" charset="0"/>
              </a:rPr>
              <a:t>results in making each score larger). </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27</a:t>
            </a:fld>
            <a:endParaRPr lang="en-US"/>
          </a:p>
        </p:txBody>
      </p:sp>
    </p:spTree>
    <p:extLst>
      <p:ext uri="{BB962C8B-B14F-4D97-AF65-F5344CB8AC3E}">
        <p14:creationId xmlns:p14="http://schemas.microsoft.com/office/powerpoint/2010/main" val="33487723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solidFill>
                  <a:srgbClr val="000000"/>
                </a:solidFill>
                <a:effectLst/>
                <a:latin typeface="Monaco" pitchFamily="2" charset="77"/>
              </a:rPr>
              <a:t>But they differ on exactly which parameters get updated.</a:t>
            </a: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49</a:t>
            </a:fld>
            <a:endParaRPr lang="en-US"/>
          </a:p>
        </p:txBody>
      </p:sp>
    </p:spTree>
    <p:extLst>
      <p:ext uri="{BB962C8B-B14F-4D97-AF65-F5344CB8AC3E}">
        <p14:creationId xmlns:p14="http://schemas.microsoft.com/office/powerpoint/2010/main" val="31827910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7"/>
          <p:cNvSpPr>
            <a:spLocks noGrp="1" noChangeArrowheads="1"/>
          </p:cNvSpPr>
          <p:nvPr>
            <p:ph type="sldNum" sz="quarter" idx="5"/>
          </p:nvPr>
        </p:nvSpPr>
        <p:spPr>
          <a:noFill/>
        </p:spPr>
        <p:txBody>
          <a:bodyPr/>
          <a:lstStyle/>
          <a:p>
            <a:fld id="{833EBD86-0A01-3B4B-B540-6B90BD60E5F2}" type="slidenum">
              <a:rPr lang="en-US"/>
              <a:pPr/>
              <a:t>53</a:t>
            </a:fld>
            <a:endParaRPr lang="en-US"/>
          </a:p>
        </p:txBody>
      </p:sp>
      <p:sp>
        <p:nvSpPr>
          <p:cNvPr id="138243" name="Rectangle 2"/>
          <p:cNvSpPr>
            <a:spLocks noGrp="1" noRot="1" noChangeAspect="1" noChangeArrowheads="1"/>
          </p:cNvSpPr>
          <p:nvPr>
            <p:ph type="sldImg"/>
          </p:nvPr>
        </p:nvSpPr>
        <p:spPr>
          <a:solidFill>
            <a:srgbClr val="FFFFFF"/>
          </a:solidFill>
          <a:ln/>
        </p:spPr>
      </p:sp>
      <p:sp>
        <p:nvSpPr>
          <p:cNvPr id="138244" name="Rectangle 3"/>
          <p:cNvSpPr>
            <a:spLocks noGrp="1" noChangeArrowheads="1"/>
          </p:cNvSpPr>
          <p:nvPr>
            <p:ph type="body" idx="1"/>
          </p:nvPr>
        </p:nvSpPr>
        <p:spPr>
          <a:solidFill>
            <a:srgbClr val="FFFFFF"/>
          </a:solidFill>
          <a:ln>
            <a:solidFill>
              <a:srgbClr val="000000"/>
            </a:solidFill>
          </a:ln>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There's a problem with using probability.  And that is that the probability of a test set depends very directly on the length of the test set.  This is because probability gets smaller the longer the text.  For n-gram models, this is very clear; the chain rule of probability means that  for a test set of N words we are multiplying together N n-gram probabilities! It would be better to normalize the probabilities by length to get a metric that is per-word.  Perplexity is just such a metric. </a:t>
            </a:r>
            <a:r>
              <a:rPr lang="en-US" b="1" dirty="0">
                <a:latin typeface="Calibri" charset="0"/>
              </a:rPr>
              <a:t>Perplexity</a:t>
            </a:r>
            <a:r>
              <a:rPr lang="en-US" dirty="0">
                <a:latin typeface="Calibri" charset="0"/>
              </a:rPr>
              <a:t> is the inverse probability of the test set, normalized by the number of words. We normalize by taking the N-</a:t>
            </a:r>
            <a:r>
              <a:rPr lang="en-US" dirty="0" err="1">
                <a:latin typeface="Calibri" charset="0"/>
              </a:rPr>
              <a:t>th</a:t>
            </a:r>
            <a:r>
              <a:rPr lang="en-US" dirty="0">
                <a:latin typeface="Calibri" charset="0"/>
              </a:rPr>
              <a:t> root of the probability of the test set.</a:t>
            </a:r>
          </a:p>
        </p:txBody>
      </p:sp>
    </p:spTree>
    <p:extLst>
      <p:ext uri="{BB962C8B-B14F-4D97-AF65-F5344CB8AC3E}">
        <p14:creationId xmlns:p14="http://schemas.microsoft.com/office/powerpoint/2010/main" val="2623781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solidFill>
                  <a:schemeClr val="tx1">
                    <a:lumMod val="65000"/>
                    <a:lumOff val="35000"/>
                  </a:schemeClr>
                </a:solidFill>
              </a:defRPr>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65000"/>
                    <a:lumOff val="35000"/>
                  </a:schemeClr>
                </a:solidFill>
              </a:defRPr>
            </a:lvl1pPr>
            <a:lvl2pPr marL="404783" indent="-253982">
              <a:tabLst/>
              <a:defRPr sz="2400" baseline="0">
                <a:solidFill>
                  <a:schemeClr val="tx1">
                    <a:lumMod val="65000"/>
                    <a:lumOff val="35000"/>
                  </a:schemeClr>
                </a:solidFill>
              </a:defRPr>
            </a:lvl2pPr>
            <a:lvl3pPr marL="515899" indent="-228584">
              <a:tabLst/>
              <a:defRPr sz="2000" baseline="0">
                <a:solidFill>
                  <a:schemeClr val="tx1">
                    <a:lumMod val="65000"/>
                    <a:lumOff val="35000"/>
                  </a:schemeClr>
                </a:solidFill>
              </a:defRPr>
            </a:lvl3pPr>
            <a:lvl4pPr marL="690512" indent="-265093">
              <a:tabLst/>
              <a:defRPr sz="1600" baseline="0">
                <a:solidFill>
                  <a:schemeClr val="tx1">
                    <a:lumMod val="65000"/>
                    <a:lumOff val="35000"/>
                  </a:schemeClr>
                </a:solidFill>
              </a:defRPr>
            </a:lvl4pPr>
            <a:lvl5pPr marL="801628" indent="-239695">
              <a:tabLst/>
              <a:defRPr sz="1400" baseline="0">
                <a:solidFill>
                  <a:schemeClr val="tx1">
                    <a:lumMod val="65000"/>
                    <a:lumOff val="3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11/24/24</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3801555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75000"/>
                    <a:lumOff val="25000"/>
                  </a:schemeClr>
                </a:solidFill>
              </a:defRPr>
            </a:lvl1pPr>
            <a:lvl2pPr marL="404783" indent="-253982">
              <a:tabLst/>
              <a:defRPr sz="2400" baseline="0">
                <a:solidFill>
                  <a:schemeClr val="tx1">
                    <a:lumMod val="75000"/>
                    <a:lumOff val="25000"/>
                  </a:schemeClr>
                </a:solidFill>
              </a:defRPr>
            </a:lvl2pPr>
            <a:lvl3pPr marL="515899" indent="-228584">
              <a:tabLst/>
              <a:defRPr sz="2000" baseline="0">
                <a:solidFill>
                  <a:schemeClr val="tx1">
                    <a:lumMod val="75000"/>
                    <a:lumOff val="25000"/>
                  </a:schemeClr>
                </a:solidFill>
              </a:defRPr>
            </a:lvl3pPr>
            <a:lvl4pPr marL="690512" indent="-265093">
              <a:tabLst/>
              <a:defRPr sz="1600" baseline="0">
                <a:solidFill>
                  <a:schemeClr val="tx1">
                    <a:lumMod val="75000"/>
                    <a:lumOff val="25000"/>
                  </a:schemeClr>
                </a:solidFill>
              </a:defRPr>
            </a:lvl4pPr>
            <a:lvl5pPr marL="801628" indent="-239695">
              <a:tabLst/>
              <a:defRPr sz="1400" baseline="0">
                <a:solidFill>
                  <a:schemeClr val="tx1">
                    <a:lumMod val="75000"/>
                    <a:lumOff val="2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11/24/24</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82553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43"/>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11/24/24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313932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11/24/24</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184223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41"/>
            <a:ext cx="5386917"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73" y="1671641"/>
            <a:ext cx="5389033"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990173" y="2311400"/>
            <a:ext cx="5389033"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1" y="3398527"/>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18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1361262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3"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5" y="731520"/>
            <a:ext cx="6679191" cy="5257800"/>
          </a:xfrm>
        </p:spPr>
        <p:txBody>
          <a:bodyPr/>
          <a:lstStyle>
            <a:lvl1pPr>
              <a:defRPr sz="3200" baseline="0">
                <a:solidFill>
                  <a:schemeClr val="accent2"/>
                </a:solidFill>
              </a:defRPr>
            </a:lvl1pPr>
            <a:lvl2pPr>
              <a:defRPr sz="2800" baseline="0">
                <a:solidFill>
                  <a:schemeClr val="accent2"/>
                </a:solidFill>
              </a:defRPr>
            </a:lvl2pPr>
            <a:lvl3pPr>
              <a:defRPr sz="24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3"/>
            <a:ext cx="3200400" cy="3379124"/>
          </a:xfrm>
        </p:spPr>
        <p:txBody>
          <a:bodyPr lIns="91440" rIns="91440">
            <a:normAutofit/>
          </a:bodyPr>
          <a:lstStyle>
            <a:lvl1pPr marL="0" indent="0">
              <a:buNone/>
              <a:defRPr sz="1125">
                <a:solidFill>
                  <a:srgbClr val="FFFFFF"/>
                </a:solidFill>
              </a:defRPr>
            </a:lvl1pPr>
            <a:lvl2pPr marL="342874" indent="0">
              <a:buNone/>
              <a:defRPr sz="900"/>
            </a:lvl2pPr>
            <a:lvl3pPr marL="685750" indent="0">
              <a:buNone/>
              <a:defRPr sz="751"/>
            </a:lvl3pPr>
            <a:lvl4pPr marL="1028624" indent="0">
              <a:buNone/>
              <a:defRPr sz="675"/>
            </a:lvl4pPr>
            <a:lvl5pPr marL="1371498" indent="0">
              <a:buNone/>
              <a:defRPr sz="675"/>
            </a:lvl5pPr>
            <a:lvl6pPr marL="1714372" indent="0">
              <a:buNone/>
              <a:defRPr sz="675"/>
            </a:lvl6pPr>
            <a:lvl7pPr marL="2057246" indent="0">
              <a:buNone/>
              <a:defRPr sz="675"/>
            </a:lvl7pPr>
            <a:lvl8pPr marL="2400120" indent="0">
              <a:buNone/>
              <a:defRPr sz="675"/>
            </a:lvl8pPr>
            <a:lvl9pPr marL="2742994" indent="0">
              <a:buNone/>
              <a:defRPr sz="675"/>
            </a:lvl9pPr>
          </a:lstStyle>
          <a:p>
            <a:pPr lvl="0"/>
            <a:r>
              <a:rPr lang="en-US"/>
              <a:t>Click to edit Master text styles</a:t>
            </a:r>
          </a:p>
        </p:txBody>
      </p:sp>
      <p:sp>
        <p:nvSpPr>
          <p:cNvPr id="5" name="Date Placeholder 4"/>
          <p:cNvSpPr>
            <a:spLocks noGrp="1"/>
          </p:cNvSpPr>
          <p:nvPr>
            <p:ph type="dt" sz="half" idx="10"/>
          </p:nvPr>
        </p:nvSpPr>
        <p:spPr>
          <a:xfrm>
            <a:off x="465518" y="6459791"/>
            <a:ext cx="2618511" cy="365125"/>
          </a:xfrm>
        </p:spPr>
        <p:txBody>
          <a:bodyPr/>
          <a:lstStyle>
            <a:lvl1pPr algn="l">
              <a:defRPr/>
            </a:lvl1pPr>
          </a:lstStyle>
          <a:p>
            <a:fld id="{240CDC23-E565-C848-9AF6-12BD09C53D91}" type="datetimeFigureOut">
              <a:rPr lang="en-US" smtClean="0"/>
              <a:t>11/24/24</a:t>
            </a:fld>
            <a:endParaRPr lang="en-US"/>
          </a:p>
        </p:txBody>
      </p:sp>
      <p:sp>
        <p:nvSpPr>
          <p:cNvPr id="6" name="Footer Placeholder 5"/>
          <p:cNvSpPr>
            <a:spLocks noGrp="1"/>
          </p:cNvSpPr>
          <p:nvPr>
            <p:ph type="ftr" sz="quarter" idx="11"/>
          </p:nvPr>
        </p:nvSpPr>
        <p:spPr>
          <a:xfrm>
            <a:off x="4800600" y="6459791"/>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4012690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4"/>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3"/>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7"/>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7" y="6459791"/>
            <a:ext cx="2472271" cy="365125"/>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11/24/24</a:t>
            </a:fld>
            <a:endParaRPr lang="en-US"/>
          </a:p>
        </p:txBody>
      </p:sp>
      <p:sp>
        <p:nvSpPr>
          <p:cNvPr id="5" name="Footer Placeholder 4"/>
          <p:cNvSpPr>
            <a:spLocks noGrp="1"/>
          </p:cNvSpPr>
          <p:nvPr>
            <p:ph type="ftr" sz="quarter" idx="3"/>
          </p:nvPr>
        </p:nvSpPr>
        <p:spPr>
          <a:xfrm>
            <a:off x="3686187" y="6459791"/>
            <a:ext cx="4822804"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5" y="6459791"/>
            <a:ext cx="1312025" cy="365125"/>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869977968"/>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Lst>
  <p:txStyles>
    <p:titleStyle>
      <a:lvl1pPr algn="l" defTabSz="685750" rtl="0" eaLnBrk="1" latinLnBrk="0" hangingPunct="1">
        <a:lnSpc>
          <a:spcPct val="85000"/>
        </a:lnSpc>
        <a:spcBef>
          <a:spcPct val="0"/>
        </a:spcBef>
        <a:buNone/>
        <a:defRPr sz="3600" kern="1200" spc="-37" baseline="0">
          <a:solidFill>
            <a:schemeClr val="tx1">
              <a:lumMod val="75000"/>
              <a:lumOff val="25000"/>
            </a:schemeClr>
          </a:solidFill>
          <a:latin typeface="+mj-lt"/>
          <a:ea typeface="+mj-ea"/>
          <a:cs typeface="+mj-cs"/>
        </a:defRPr>
      </a:lvl1pPr>
    </p:titleStyle>
    <p:bodyStyle>
      <a:lvl1pPr marL="68576" indent="-68576" algn="l" defTabSz="685750" rtl="0" eaLnBrk="1" latinLnBrk="0" hangingPunct="1">
        <a:lnSpc>
          <a:spcPct val="90000"/>
        </a:lnSpc>
        <a:spcBef>
          <a:spcPts val="900"/>
        </a:spcBef>
        <a:spcAft>
          <a:spcPts val="151"/>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15" indent="-137150" algn="l" defTabSz="685750" rtl="0" eaLnBrk="1" latinLnBrk="0" hangingPunct="1">
        <a:lnSpc>
          <a:spcPct val="90000"/>
        </a:lnSpc>
        <a:spcBef>
          <a:spcPts val="151"/>
        </a:spcBef>
        <a:spcAft>
          <a:spcPts val="300"/>
        </a:spcAft>
        <a:buClr>
          <a:schemeClr val="accent1"/>
        </a:buClr>
        <a:buFont typeface="Calibri" pitchFamily="34" charset="0"/>
        <a:buChar char="◦"/>
        <a:defRPr sz="1351" kern="1200">
          <a:solidFill>
            <a:schemeClr val="tx1">
              <a:lumMod val="75000"/>
              <a:lumOff val="25000"/>
            </a:schemeClr>
          </a:solidFill>
          <a:latin typeface="+mn-lt"/>
          <a:ea typeface="+mn-ea"/>
          <a:cs typeface="+mn-cs"/>
        </a:defRPr>
      </a:lvl2pPr>
      <a:lvl3pPr marL="42516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3pPr>
      <a:lvl4pPr marL="56231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4pPr>
      <a:lvl5pPr marL="699464"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5pPr>
      <a:lvl6pPr marL="82493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6pPr>
      <a:lvl7pPr marL="97492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7pPr>
      <a:lvl8pPr marL="1124916"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8pPr>
      <a:lvl9pPr marL="1274905"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9pPr>
    </p:bodyStyle>
    <p:otherStyle>
      <a:defPPr>
        <a:defRPr lang="en-US"/>
      </a:defPPr>
      <a:lvl1pPr marL="0" algn="l" defTabSz="685750" rtl="0" eaLnBrk="1" latinLnBrk="0" hangingPunct="1">
        <a:defRPr sz="1351" kern="1200">
          <a:solidFill>
            <a:schemeClr val="tx1"/>
          </a:solidFill>
          <a:latin typeface="+mn-lt"/>
          <a:ea typeface="+mn-ea"/>
          <a:cs typeface="+mn-cs"/>
        </a:defRPr>
      </a:lvl1pPr>
      <a:lvl2pPr marL="342874" algn="l" defTabSz="685750" rtl="0" eaLnBrk="1" latinLnBrk="0" hangingPunct="1">
        <a:defRPr sz="1351" kern="1200">
          <a:solidFill>
            <a:schemeClr val="tx1"/>
          </a:solidFill>
          <a:latin typeface="+mn-lt"/>
          <a:ea typeface="+mn-ea"/>
          <a:cs typeface="+mn-cs"/>
        </a:defRPr>
      </a:lvl2pPr>
      <a:lvl3pPr marL="685750" algn="l" defTabSz="685750" rtl="0" eaLnBrk="1" latinLnBrk="0" hangingPunct="1">
        <a:defRPr sz="1351" kern="1200">
          <a:solidFill>
            <a:schemeClr val="tx1"/>
          </a:solidFill>
          <a:latin typeface="+mn-lt"/>
          <a:ea typeface="+mn-ea"/>
          <a:cs typeface="+mn-cs"/>
        </a:defRPr>
      </a:lvl3pPr>
      <a:lvl4pPr marL="1028624" algn="l" defTabSz="685750" rtl="0" eaLnBrk="1" latinLnBrk="0" hangingPunct="1">
        <a:defRPr sz="1351" kern="1200">
          <a:solidFill>
            <a:schemeClr val="tx1"/>
          </a:solidFill>
          <a:latin typeface="+mn-lt"/>
          <a:ea typeface="+mn-ea"/>
          <a:cs typeface="+mn-cs"/>
        </a:defRPr>
      </a:lvl4pPr>
      <a:lvl5pPr marL="1371498" algn="l" defTabSz="685750" rtl="0" eaLnBrk="1" latinLnBrk="0" hangingPunct="1">
        <a:defRPr sz="1351" kern="1200">
          <a:solidFill>
            <a:schemeClr val="tx1"/>
          </a:solidFill>
          <a:latin typeface="+mn-lt"/>
          <a:ea typeface="+mn-ea"/>
          <a:cs typeface="+mn-cs"/>
        </a:defRPr>
      </a:lvl5pPr>
      <a:lvl6pPr marL="1714372" algn="l" defTabSz="685750" rtl="0" eaLnBrk="1" latinLnBrk="0" hangingPunct="1">
        <a:defRPr sz="1351" kern="1200">
          <a:solidFill>
            <a:schemeClr val="tx1"/>
          </a:solidFill>
          <a:latin typeface="+mn-lt"/>
          <a:ea typeface="+mn-ea"/>
          <a:cs typeface="+mn-cs"/>
        </a:defRPr>
      </a:lvl6pPr>
      <a:lvl7pPr marL="2057246" algn="l" defTabSz="685750" rtl="0" eaLnBrk="1" latinLnBrk="0" hangingPunct="1">
        <a:defRPr sz="1351" kern="1200">
          <a:solidFill>
            <a:schemeClr val="tx1"/>
          </a:solidFill>
          <a:latin typeface="+mn-lt"/>
          <a:ea typeface="+mn-ea"/>
          <a:cs typeface="+mn-cs"/>
        </a:defRPr>
      </a:lvl7pPr>
      <a:lvl8pPr marL="2400120" algn="l" defTabSz="685750" rtl="0" eaLnBrk="1" latinLnBrk="0" hangingPunct="1">
        <a:defRPr sz="1351" kern="1200">
          <a:solidFill>
            <a:schemeClr val="tx1"/>
          </a:solidFill>
          <a:latin typeface="+mn-lt"/>
          <a:ea typeface="+mn-ea"/>
          <a:cs typeface="+mn-cs"/>
        </a:defRPr>
      </a:lvl8pPr>
      <a:lvl9pPr marL="2742994" algn="l" defTabSz="685750"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s://web.stanford.edu/~jurafsky/slp3/" TargetMode="Externa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2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34.emf"/><Relationship Id="rId4" Type="http://schemas.openxmlformats.org/officeDocument/2006/relationships/image" Target="../media/image33.emf"/></Relationships>
</file>

<file path=ppt/slides/_rels/slide62.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4.emf"/><Relationship Id="rId5" Type="http://schemas.openxmlformats.org/officeDocument/2006/relationships/image" Target="../media/image33.emf"/><Relationship Id="rId4" Type="http://schemas.openxmlformats.org/officeDocument/2006/relationships/image" Target="../media/image32.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69.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Large Language Models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Introduction to Large Language Models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92655036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52403-60E0-938B-EFA7-FE1E5865FEB1}"/>
              </a:ext>
            </a:extLst>
          </p:cNvPr>
          <p:cNvSpPr>
            <a:spLocks noGrp="1"/>
          </p:cNvSpPr>
          <p:nvPr>
            <p:ph type="title"/>
          </p:nvPr>
        </p:nvSpPr>
        <p:spPr/>
        <p:txBody>
          <a:bodyPr/>
          <a:lstStyle/>
          <a:p>
            <a:r>
              <a:rPr lang="en-US" dirty="0"/>
              <a:t>Encoder-Decoders</a:t>
            </a:r>
          </a:p>
        </p:txBody>
      </p:sp>
      <p:sp>
        <p:nvSpPr>
          <p:cNvPr id="3" name="Content Placeholder 2">
            <a:extLst>
              <a:ext uri="{FF2B5EF4-FFF2-40B4-BE49-F238E27FC236}">
                <a16:creationId xmlns:a16="http://schemas.microsoft.com/office/drawing/2014/main" id="{E9D2FF90-DCEE-A339-1DF0-243E14A164B5}"/>
              </a:ext>
            </a:extLst>
          </p:cNvPr>
          <p:cNvSpPr>
            <a:spLocks noGrp="1"/>
          </p:cNvSpPr>
          <p:nvPr>
            <p:ph idx="1"/>
          </p:nvPr>
        </p:nvSpPr>
        <p:spPr>
          <a:xfrm>
            <a:off x="1097285" y="2423458"/>
            <a:ext cx="10058401" cy="3748741"/>
          </a:xfrm>
        </p:spPr>
        <p:txBody>
          <a:bodyPr>
            <a:normAutofit/>
          </a:bodyPr>
          <a:lstStyle/>
          <a:p>
            <a:pPr marL="457200" indent="-457200">
              <a:buFont typeface="Arial" panose="020B0604020202020204" pitchFamily="34" charset="0"/>
              <a:buChar char="•"/>
            </a:pPr>
            <a:r>
              <a:rPr lang="en-US" sz="3600" dirty="0"/>
              <a:t>Trained to map from one sequence to another</a:t>
            </a:r>
          </a:p>
          <a:p>
            <a:pPr marL="457200" indent="-457200">
              <a:buFont typeface="Arial" panose="020B0604020202020204" pitchFamily="34" charset="0"/>
              <a:buChar char="•"/>
            </a:pPr>
            <a:r>
              <a:rPr lang="en-US" sz="3600" dirty="0"/>
              <a:t>Very popular for:</a:t>
            </a:r>
          </a:p>
          <a:p>
            <a:pPr marL="854045" lvl="1" indent="-457200">
              <a:buFont typeface="Arial" panose="020B0604020202020204" pitchFamily="34" charset="0"/>
              <a:buChar char="•"/>
            </a:pPr>
            <a:r>
              <a:rPr lang="en-US" sz="3200" dirty="0"/>
              <a:t>machine translation (map from one language to another)</a:t>
            </a:r>
          </a:p>
          <a:p>
            <a:pPr marL="854045" lvl="1" indent="-457200">
              <a:buFont typeface="Arial" panose="020B0604020202020204" pitchFamily="34" charset="0"/>
              <a:buChar char="•"/>
            </a:pPr>
            <a:r>
              <a:rPr lang="en-US" sz="3200" dirty="0"/>
              <a:t>speech recognition (map from acoustics to words)</a:t>
            </a:r>
          </a:p>
          <a:p>
            <a:pPr marL="457200" indent="-457200">
              <a:buFont typeface="Arial" panose="020B0604020202020204" pitchFamily="34" charset="0"/>
              <a:buChar char="•"/>
            </a:pPr>
            <a:endParaRPr lang="en-US" sz="3600" dirty="0"/>
          </a:p>
        </p:txBody>
      </p:sp>
      <p:pic>
        <p:nvPicPr>
          <p:cNvPr id="4" name="Picture 3">
            <a:extLst>
              <a:ext uri="{FF2B5EF4-FFF2-40B4-BE49-F238E27FC236}">
                <a16:creationId xmlns:a16="http://schemas.microsoft.com/office/drawing/2014/main" id="{82D8E96C-0E43-0217-5C68-E17661BE2B8E}"/>
              </a:ext>
            </a:extLst>
          </p:cNvPr>
          <p:cNvPicPr>
            <a:picLocks noChangeAspect="1"/>
          </p:cNvPicPr>
          <p:nvPr/>
        </p:nvPicPr>
        <p:blipFill>
          <a:blip r:embed="rId2"/>
          <a:stretch>
            <a:fillRect/>
          </a:stretch>
        </p:blipFill>
        <p:spPr>
          <a:xfrm>
            <a:off x="9067800" y="91868"/>
            <a:ext cx="2675466" cy="2263856"/>
          </a:xfrm>
          <a:prstGeom prst="rect">
            <a:avLst/>
          </a:prstGeom>
        </p:spPr>
      </p:pic>
    </p:spTree>
    <p:extLst>
      <p:ext uri="{BB962C8B-B14F-4D97-AF65-F5344CB8AC3E}">
        <p14:creationId xmlns:p14="http://schemas.microsoft.com/office/powerpoint/2010/main" val="9160884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52403-60E0-938B-EFA7-FE1E5865FEB1}"/>
              </a:ext>
            </a:extLst>
          </p:cNvPr>
          <p:cNvSpPr>
            <a:spLocks noGrp="1"/>
          </p:cNvSpPr>
          <p:nvPr>
            <p:ph type="title"/>
          </p:nvPr>
        </p:nvSpPr>
        <p:spPr/>
        <p:txBody>
          <a:bodyPr/>
          <a:lstStyle/>
          <a:p>
            <a:r>
              <a:rPr lang="en-US" dirty="0"/>
              <a:t>This lecture: decoder-only models</a:t>
            </a:r>
          </a:p>
        </p:txBody>
      </p:sp>
      <p:sp>
        <p:nvSpPr>
          <p:cNvPr id="3" name="Content Placeholder 2">
            <a:extLst>
              <a:ext uri="{FF2B5EF4-FFF2-40B4-BE49-F238E27FC236}">
                <a16:creationId xmlns:a16="http://schemas.microsoft.com/office/drawing/2014/main" id="{E9D2FF90-DCEE-A339-1DF0-243E14A164B5}"/>
              </a:ext>
            </a:extLst>
          </p:cNvPr>
          <p:cNvSpPr>
            <a:spLocks noGrp="1"/>
          </p:cNvSpPr>
          <p:nvPr>
            <p:ph idx="1"/>
          </p:nvPr>
        </p:nvSpPr>
        <p:spPr/>
        <p:txBody>
          <a:bodyPr>
            <a:normAutofit/>
          </a:bodyPr>
          <a:lstStyle/>
          <a:p>
            <a:r>
              <a:rPr lang="en-US" sz="3600" dirty="0"/>
              <a:t>Also called:</a:t>
            </a:r>
          </a:p>
          <a:p>
            <a:pPr marL="457200" indent="-457200">
              <a:buFont typeface="Arial" panose="020B0604020202020204" pitchFamily="34" charset="0"/>
              <a:buChar char="•"/>
            </a:pPr>
            <a:r>
              <a:rPr lang="en-US" sz="3600" dirty="0"/>
              <a:t>Causal LLMs</a:t>
            </a:r>
          </a:p>
          <a:p>
            <a:pPr marL="457200" indent="-457200">
              <a:buFont typeface="Arial" panose="020B0604020202020204" pitchFamily="34" charset="0"/>
              <a:buChar char="•"/>
            </a:pPr>
            <a:r>
              <a:rPr lang="en-US" sz="3600" dirty="0"/>
              <a:t>Autoregressive LLMs</a:t>
            </a:r>
          </a:p>
          <a:p>
            <a:pPr marL="457200" indent="-457200">
              <a:buFont typeface="Arial" panose="020B0604020202020204" pitchFamily="34" charset="0"/>
              <a:buChar char="•"/>
            </a:pPr>
            <a:r>
              <a:rPr lang="en-US" sz="3600" dirty="0"/>
              <a:t>Left-to-right LLMs</a:t>
            </a:r>
          </a:p>
          <a:p>
            <a:pPr marL="457200" indent="-457200">
              <a:buFont typeface="Arial" panose="020B0604020202020204" pitchFamily="34" charset="0"/>
              <a:buChar char="•"/>
            </a:pPr>
            <a:endParaRPr lang="en-US" sz="3600" dirty="0"/>
          </a:p>
          <a:p>
            <a:pPr marL="457200" indent="-457200">
              <a:buFont typeface="Arial" panose="020B0604020202020204" pitchFamily="34" charset="0"/>
              <a:buChar char="•"/>
            </a:pPr>
            <a:r>
              <a:rPr lang="en-US" sz="3600" dirty="0"/>
              <a:t>Predict words left to right using (mostly) a decoder</a:t>
            </a:r>
          </a:p>
        </p:txBody>
      </p:sp>
      <p:pic>
        <p:nvPicPr>
          <p:cNvPr id="4" name="Picture 3">
            <a:extLst>
              <a:ext uri="{FF2B5EF4-FFF2-40B4-BE49-F238E27FC236}">
                <a16:creationId xmlns:a16="http://schemas.microsoft.com/office/drawing/2014/main" id="{282FE5AD-C41D-3254-9E60-DD11B5E5460C}"/>
              </a:ext>
            </a:extLst>
          </p:cNvPr>
          <p:cNvPicPr>
            <a:picLocks noChangeAspect="1"/>
          </p:cNvPicPr>
          <p:nvPr/>
        </p:nvPicPr>
        <p:blipFill>
          <a:blip r:embed="rId2"/>
          <a:stretch>
            <a:fillRect/>
          </a:stretch>
        </p:blipFill>
        <p:spPr>
          <a:xfrm>
            <a:off x="7467600" y="1219200"/>
            <a:ext cx="2246705" cy="1474936"/>
          </a:xfrm>
          <a:prstGeom prst="rect">
            <a:avLst/>
          </a:prstGeom>
        </p:spPr>
      </p:pic>
    </p:spTree>
    <p:extLst>
      <p:ext uri="{BB962C8B-B14F-4D97-AF65-F5344CB8AC3E}">
        <p14:creationId xmlns:p14="http://schemas.microsoft.com/office/powerpoint/2010/main" val="29214788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fontScale="90000"/>
          </a:bodyPr>
          <a:lstStyle/>
          <a:p>
            <a:r>
              <a:rPr lang="en-US" dirty="0"/>
              <a:t>Conditional Generation: </a:t>
            </a:r>
            <a:r>
              <a:rPr lang="en-US" sz="4400" dirty="0"/>
              <a:t>Generating text conditioned on previous text!</a:t>
            </a:r>
            <a:endParaRPr lang="en-US" dirty="0"/>
          </a:p>
        </p:txBody>
      </p:sp>
      <p:pic>
        <p:nvPicPr>
          <p:cNvPr id="4" name="Content Placeholder 3">
            <a:extLst>
              <a:ext uri="{FF2B5EF4-FFF2-40B4-BE49-F238E27FC236}">
                <a16:creationId xmlns:a16="http://schemas.microsoft.com/office/drawing/2014/main" id="{51E964B1-C1E0-8571-DE19-F6BA15B086C3}"/>
              </a:ext>
            </a:extLst>
          </p:cNvPr>
          <p:cNvPicPr>
            <a:picLocks noGrp="1" noChangeAspect="1"/>
          </p:cNvPicPr>
          <p:nvPr>
            <p:ph idx="1"/>
          </p:nvPr>
        </p:nvPicPr>
        <p:blipFill>
          <a:blip r:embed="rId3"/>
          <a:stretch>
            <a:fillRect/>
          </a:stretch>
        </p:blipFill>
        <p:spPr>
          <a:xfrm>
            <a:off x="2209800" y="1497863"/>
            <a:ext cx="8237574" cy="5360137"/>
          </a:xfrm>
        </p:spPr>
      </p:pic>
    </p:spTree>
    <p:extLst>
      <p:ext uri="{BB962C8B-B14F-4D97-AF65-F5344CB8AC3E}">
        <p14:creationId xmlns:p14="http://schemas.microsoft.com/office/powerpoint/2010/main" val="391681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756D03E-0F09-3656-6C08-A94097A7D281}"/>
              </a:ext>
            </a:extLst>
          </p:cNvPr>
          <p:cNvSpPr>
            <a:spLocks noGrp="1"/>
          </p:cNvSpPr>
          <p:nvPr>
            <p:ph type="title"/>
          </p:nvPr>
        </p:nvSpPr>
        <p:spPr/>
        <p:txBody>
          <a:bodyPr>
            <a:normAutofit/>
          </a:bodyPr>
          <a:lstStyle/>
          <a:p>
            <a:r>
              <a:rPr lang="en-US" sz="4400" b="1" dirty="0"/>
              <a:t>TASKS</a:t>
            </a:r>
          </a:p>
        </p:txBody>
      </p:sp>
      <p:sp>
        <p:nvSpPr>
          <p:cNvPr id="5" name="Content Placeholder 4">
            <a:extLst>
              <a:ext uri="{FF2B5EF4-FFF2-40B4-BE49-F238E27FC236}">
                <a16:creationId xmlns:a16="http://schemas.microsoft.com/office/drawing/2014/main" id="{2A42C39F-89B8-A5CD-1727-164F8E4799FA}"/>
              </a:ext>
            </a:extLst>
          </p:cNvPr>
          <p:cNvSpPr>
            <a:spLocks noGrp="1"/>
          </p:cNvSpPr>
          <p:nvPr>
            <p:ph idx="1"/>
          </p:nvPr>
        </p:nvSpPr>
        <p:spPr/>
        <p:txBody>
          <a:bodyPr/>
          <a:lstStyle/>
          <a:p>
            <a:endParaRPr lang="en-US"/>
          </a:p>
        </p:txBody>
      </p:sp>
      <p:sp>
        <p:nvSpPr>
          <p:cNvPr id="6" name="Text Placeholder 5">
            <a:extLst>
              <a:ext uri="{FF2B5EF4-FFF2-40B4-BE49-F238E27FC236}">
                <a16:creationId xmlns:a16="http://schemas.microsoft.com/office/drawing/2014/main" id="{6DA1DE83-76F3-B1CF-2FD7-55A397F7BB0C}"/>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44682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2912D-A118-5079-D10E-E43439FE4860}"/>
              </a:ext>
            </a:extLst>
          </p:cNvPr>
          <p:cNvSpPr>
            <a:spLocks noGrp="1"/>
          </p:cNvSpPr>
          <p:nvPr>
            <p:ph type="title"/>
          </p:nvPr>
        </p:nvSpPr>
        <p:spPr>
          <a:xfrm>
            <a:off x="764326" y="232202"/>
            <a:ext cx="11094720" cy="907196"/>
          </a:xfrm>
        </p:spPr>
        <p:txBody>
          <a:bodyPr>
            <a:noAutofit/>
          </a:bodyPr>
          <a:lstStyle/>
          <a:p>
            <a:r>
              <a:rPr lang="en-US" sz="3800" b="0" dirty="0">
                <a:effectLst/>
              </a:rPr>
              <a:t>Many practical NLP tasks can be cast as word prediction!</a:t>
            </a:r>
            <a:endParaRPr lang="en-US" sz="3800" dirty="0"/>
          </a:p>
        </p:txBody>
      </p:sp>
      <p:sp>
        <p:nvSpPr>
          <p:cNvPr id="3" name="Content Placeholder 2">
            <a:extLst>
              <a:ext uri="{FF2B5EF4-FFF2-40B4-BE49-F238E27FC236}">
                <a16:creationId xmlns:a16="http://schemas.microsoft.com/office/drawing/2014/main" id="{77192485-6301-A46A-01FE-5A6955AE62CB}"/>
              </a:ext>
            </a:extLst>
          </p:cNvPr>
          <p:cNvSpPr>
            <a:spLocks noGrp="1"/>
          </p:cNvSpPr>
          <p:nvPr>
            <p:ph idx="1"/>
          </p:nvPr>
        </p:nvSpPr>
        <p:spPr/>
        <p:txBody>
          <a:bodyPr/>
          <a:lstStyle/>
          <a:p>
            <a:r>
              <a:rPr lang="en-US" sz="4000" dirty="0">
                <a:effectLst/>
                <a:latin typeface="Calibri" panose="020F0502020204030204" pitchFamily="34" charset="0"/>
                <a:cs typeface="Calibri" panose="020F0502020204030204" pitchFamily="34" charset="0"/>
              </a:rPr>
              <a:t>Sentiment analysis: “I like Jackie Chan”</a:t>
            </a:r>
          </a:p>
          <a:p>
            <a:pPr marL="742950" indent="-742950">
              <a:buFont typeface="+mj-lt"/>
              <a:buAutoNum type="arabicPeriod"/>
            </a:pPr>
            <a:r>
              <a:rPr lang="en-US" sz="4000" dirty="0">
                <a:latin typeface="Calibri" panose="020F0502020204030204" pitchFamily="34" charset="0"/>
                <a:cs typeface="Calibri" panose="020F0502020204030204" pitchFamily="34" charset="0"/>
              </a:rPr>
              <a:t>We give the language model this string:</a:t>
            </a:r>
            <a:br>
              <a:rPr lang="en-US" sz="4000" dirty="0">
                <a:latin typeface="Calibri" panose="020F0502020204030204" pitchFamily="34" charset="0"/>
                <a:cs typeface="Calibri" panose="020F0502020204030204" pitchFamily="34" charset="0"/>
              </a:rPr>
            </a:br>
            <a:r>
              <a:rPr lang="en-US" sz="3600" dirty="0">
                <a:latin typeface="Courier New" panose="02070309020205020404" pitchFamily="49" charset="0"/>
                <a:cs typeface="Courier New" panose="02070309020205020404" pitchFamily="49" charset="0"/>
              </a:rPr>
              <a:t>The sentiment of the sentence "I like Jackie Chan" is: </a:t>
            </a:r>
            <a:r>
              <a:rPr lang="en-US" sz="3600" dirty="0">
                <a:effectLst/>
                <a:latin typeface="Courier New" panose="02070309020205020404" pitchFamily="49" charset="0"/>
                <a:cs typeface="Courier New" panose="02070309020205020404" pitchFamily="49" charset="0"/>
              </a:rPr>
              <a:t> </a:t>
            </a:r>
            <a:endParaRPr lang="en-US" sz="4000" dirty="0">
              <a:effectLst/>
              <a:latin typeface="Courier New" panose="02070309020205020404" pitchFamily="49" charset="0"/>
              <a:cs typeface="Courier New" panose="02070309020205020404" pitchFamily="49" charset="0"/>
            </a:endParaRPr>
          </a:p>
          <a:p>
            <a:pPr marL="742950" indent="-742950">
              <a:buFont typeface="+mj-lt"/>
              <a:buAutoNum type="arabicPeriod"/>
            </a:pPr>
            <a:r>
              <a:rPr lang="en-US" sz="4000" dirty="0">
                <a:effectLst/>
                <a:latin typeface="Calibri" panose="020F0502020204030204" pitchFamily="34" charset="0"/>
                <a:cs typeface="Calibri" panose="020F0502020204030204" pitchFamily="34" charset="0"/>
              </a:rPr>
              <a:t>And see what word it thinks comes next:</a:t>
            </a:r>
          </a:p>
          <a:p>
            <a:pPr marL="914400" indent="-914400">
              <a:buFont typeface="+mj-lt"/>
              <a:buAutoNum type="arabicPeriod"/>
            </a:pPr>
            <a:endParaRPr lang="en-US" sz="5400" dirty="0">
              <a:latin typeface="Calibri" panose="020F0502020204030204" pitchFamily="34" charset="0"/>
              <a:cs typeface="Calibri" panose="020F0502020204030204" pitchFamily="34" charset="0"/>
            </a:endParaRPr>
          </a:p>
          <a:p>
            <a:endParaRPr lang="en-US" dirty="0"/>
          </a:p>
        </p:txBody>
      </p:sp>
      <p:pic>
        <p:nvPicPr>
          <p:cNvPr id="5" name="Picture 4">
            <a:extLst>
              <a:ext uri="{FF2B5EF4-FFF2-40B4-BE49-F238E27FC236}">
                <a16:creationId xmlns:a16="http://schemas.microsoft.com/office/drawing/2014/main" id="{193595BE-F054-E302-6BD5-92557621CE00}"/>
              </a:ext>
            </a:extLst>
          </p:cNvPr>
          <p:cNvPicPr>
            <a:picLocks noChangeAspect="1"/>
          </p:cNvPicPr>
          <p:nvPr/>
        </p:nvPicPr>
        <p:blipFill>
          <a:blip r:embed="rId2"/>
          <a:stretch>
            <a:fillRect/>
          </a:stretch>
        </p:blipFill>
        <p:spPr>
          <a:xfrm>
            <a:off x="799612" y="4953000"/>
            <a:ext cx="11024147" cy="1010810"/>
          </a:xfrm>
          <a:prstGeom prst="rect">
            <a:avLst/>
          </a:prstGeom>
        </p:spPr>
      </p:pic>
    </p:spTree>
    <p:extLst>
      <p:ext uri="{BB962C8B-B14F-4D97-AF65-F5344CB8AC3E}">
        <p14:creationId xmlns:p14="http://schemas.microsoft.com/office/powerpoint/2010/main" val="27381992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2912D-A118-5079-D10E-E43439FE4860}"/>
              </a:ext>
            </a:extLst>
          </p:cNvPr>
          <p:cNvSpPr>
            <a:spLocks noGrp="1"/>
          </p:cNvSpPr>
          <p:nvPr>
            <p:ph type="title"/>
          </p:nvPr>
        </p:nvSpPr>
        <p:spPr/>
        <p:txBody>
          <a:bodyPr/>
          <a:lstStyle/>
          <a:p>
            <a:r>
              <a:rPr lang="en-US" dirty="0"/>
              <a:t>Framing lots of tasks as conditional generation</a:t>
            </a:r>
          </a:p>
        </p:txBody>
      </p:sp>
      <p:sp>
        <p:nvSpPr>
          <p:cNvPr id="3" name="Content Placeholder 2">
            <a:extLst>
              <a:ext uri="{FF2B5EF4-FFF2-40B4-BE49-F238E27FC236}">
                <a16:creationId xmlns:a16="http://schemas.microsoft.com/office/drawing/2014/main" id="{77192485-6301-A46A-01FE-5A6955AE62CB}"/>
              </a:ext>
            </a:extLst>
          </p:cNvPr>
          <p:cNvSpPr>
            <a:spLocks noGrp="1"/>
          </p:cNvSpPr>
          <p:nvPr>
            <p:ph idx="1"/>
          </p:nvPr>
        </p:nvSpPr>
        <p:spPr>
          <a:xfrm>
            <a:off x="1036314" y="1371600"/>
            <a:ext cx="10866115" cy="4572000"/>
          </a:xfrm>
        </p:spPr>
        <p:txBody>
          <a:bodyPr>
            <a:normAutofit fontScale="92500" lnSpcReduction="20000"/>
          </a:bodyPr>
          <a:lstStyle/>
          <a:p>
            <a:r>
              <a:rPr lang="en-US" sz="4000" dirty="0">
                <a:latin typeface="Calibri" panose="020F0502020204030204" pitchFamily="34" charset="0"/>
                <a:cs typeface="Calibri" panose="020F0502020204030204" pitchFamily="34" charset="0"/>
              </a:rPr>
              <a:t>QA</a:t>
            </a:r>
            <a:r>
              <a:rPr lang="en-US" sz="4000" dirty="0">
                <a:effectLst/>
                <a:latin typeface="Calibri" panose="020F0502020204030204" pitchFamily="34" charset="0"/>
                <a:cs typeface="Calibri" panose="020F0502020204030204" pitchFamily="34" charset="0"/>
              </a:rPr>
              <a:t>: “Who wrote The Origin of Species”</a:t>
            </a:r>
          </a:p>
          <a:p>
            <a:endParaRPr lang="en-US" sz="1100" dirty="0">
              <a:effectLst/>
              <a:latin typeface="Calibri" panose="020F0502020204030204" pitchFamily="34" charset="0"/>
              <a:cs typeface="Calibri" panose="020F0502020204030204" pitchFamily="34" charset="0"/>
            </a:endParaRPr>
          </a:p>
          <a:p>
            <a:pPr marL="742950" indent="-742950">
              <a:buFont typeface="+mj-lt"/>
              <a:buAutoNum type="arabicPeriod"/>
            </a:pPr>
            <a:r>
              <a:rPr lang="en-US" sz="4000" dirty="0">
                <a:latin typeface="Calibri" panose="020F0502020204030204" pitchFamily="34" charset="0"/>
                <a:cs typeface="Calibri" panose="020F0502020204030204" pitchFamily="34" charset="0"/>
              </a:rPr>
              <a:t>We give the language model this string:</a:t>
            </a:r>
            <a:br>
              <a:rPr lang="en-US" sz="4000" dirty="0">
                <a:latin typeface="Calibri" panose="020F0502020204030204" pitchFamily="34" charset="0"/>
                <a:cs typeface="Calibri" panose="020F0502020204030204" pitchFamily="34" charset="0"/>
              </a:rPr>
            </a:br>
            <a:endParaRPr lang="en-US" sz="4000" dirty="0">
              <a:latin typeface="Calibri" panose="020F0502020204030204" pitchFamily="34" charset="0"/>
              <a:cs typeface="Calibri" panose="020F0502020204030204" pitchFamily="34" charset="0"/>
            </a:endParaRPr>
          </a:p>
          <a:p>
            <a:pPr marL="742950" indent="-742950">
              <a:buFont typeface="+mj-lt"/>
              <a:buAutoNum type="arabicPeriod"/>
            </a:pPr>
            <a:endParaRPr lang="en-US" sz="4000" dirty="0">
              <a:effectLst/>
              <a:latin typeface="Courier New" panose="02070309020205020404" pitchFamily="49" charset="0"/>
              <a:cs typeface="Courier New" panose="02070309020205020404" pitchFamily="49" charset="0"/>
            </a:endParaRPr>
          </a:p>
          <a:p>
            <a:pPr marL="742950" indent="-742950">
              <a:buFont typeface="+mj-lt"/>
              <a:buAutoNum type="arabicPeriod"/>
            </a:pPr>
            <a:r>
              <a:rPr lang="en-US" sz="4000" dirty="0">
                <a:effectLst/>
                <a:latin typeface="Calibri" panose="020F0502020204030204" pitchFamily="34" charset="0"/>
                <a:cs typeface="Calibri" panose="020F0502020204030204" pitchFamily="34" charset="0"/>
              </a:rPr>
              <a:t>And see what word it thinks comes next:</a:t>
            </a:r>
          </a:p>
          <a:p>
            <a:pPr marL="742950" indent="-742950">
              <a:buFont typeface="+mj-lt"/>
              <a:buAutoNum type="arabicPeriod"/>
            </a:pPr>
            <a:endParaRPr lang="en-US" sz="4000" dirty="0">
              <a:latin typeface="Calibri" panose="020F0502020204030204" pitchFamily="34" charset="0"/>
              <a:cs typeface="Calibri" panose="020F0502020204030204" pitchFamily="34" charset="0"/>
            </a:endParaRPr>
          </a:p>
          <a:p>
            <a:pPr marL="742950" indent="-742950">
              <a:buFont typeface="+mj-lt"/>
              <a:buAutoNum type="arabicPeriod"/>
            </a:pPr>
            <a:endParaRPr lang="en-US" sz="4000" dirty="0">
              <a:effectLst/>
              <a:latin typeface="Calibri" panose="020F0502020204030204" pitchFamily="34" charset="0"/>
              <a:cs typeface="Calibri" panose="020F0502020204030204" pitchFamily="34" charset="0"/>
            </a:endParaRPr>
          </a:p>
          <a:p>
            <a:pPr marL="742950" indent="-742950">
              <a:buFont typeface="+mj-lt"/>
              <a:buAutoNum type="arabicPeriod"/>
            </a:pPr>
            <a:r>
              <a:rPr lang="en-US" sz="4000" dirty="0">
                <a:effectLst/>
                <a:latin typeface="Calibri" panose="020F0502020204030204" pitchFamily="34" charset="0"/>
                <a:cs typeface="Calibri" panose="020F0502020204030204" pitchFamily="34" charset="0"/>
              </a:rPr>
              <a:t>And iterate:</a:t>
            </a:r>
          </a:p>
          <a:p>
            <a:pPr marL="914400" indent="-914400">
              <a:buFont typeface="+mj-lt"/>
              <a:buAutoNum type="arabicPeriod"/>
            </a:pPr>
            <a:endParaRPr lang="en-US" sz="5400" dirty="0">
              <a:latin typeface="Calibri" panose="020F0502020204030204" pitchFamily="34" charset="0"/>
              <a:cs typeface="Calibri" panose="020F0502020204030204" pitchFamily="34" charset="0"/>
            </a:endParaRPr>
          </a:p>
          <a:p>
            <a:endParaRPr lang="en-US" dirty="0"/>
          </a:p>
        </p:txBody>
      </p:sp>
      <p:pic>
        <p:nvPicPr>
          <p:cNvPr id="5" name="Picture 4">
            <a:extLst>
              <a:ext uri="{FF2B5EF4-FFF2-40B4-BE49-F238E27FC236}">
                <a16:creationId xmlns:a16="http://schemas.microsoft.com/office/drawing/2014/main" id="{35AD6936-74FA-F133-820D-8ABA93D1FFED}"/>
              </a:ext>
            </a:extLst>
          </p:cNvPr>
          <p:cNvPicPr>
            <a:picLocks noChangeAspect="1"/>
          </p:cNvPicPr>
          <p:nvPr/>
        </p:nvPicPr>
        <p:blipFill>
          <a:blip r:embed="rId2"/>
          <a:stretch>
            <a:fillRect/>
          </a:stretch>
        </p:blipFill>
        <p:spPr>
          <a:xfrm>
            <a:off x="999871" y="2743200"/>
            <a:ext cx="10607842" cy="730250"/>
          </a:xfrm>
          <a:prstGeom prst="rect">
            <a:avLst/>
          </a:prstGeom>
        </p:spPr>
      </p:pic>
      <p:pic>
        <p:nvPicPr>
          <p:cNvPr id="4" name="Picture 3">
            <a:extLst>
              <a:ext uri="{FF2B5EF4-FFF2-40B4-BE49-F238E27FC236}">
                <a16:creationId xmlns:a16="http://schemas.microsoft.com/office/drawing/2014/main" id="{1063A095-F4E5-3251-5023-1FCA97EFA26F}"/>
              </a:ext>
            </a:extLst>
          </p:cNvPr>
          <p:cNvPicPr>
            <a:picLocks noChangeAspect="1"/>
          </p:cNvPicPr>
          <p:nvPr/>
        </p:nvPicPr>
        <p:blipFill>
          <a:blip r:embed="rId3"/>
          <a:stretch>
            <a:fillRect/>
          </a:stretch>
        </p:blipFill>
        <p:spPr>
          <a:xfrm>
            <a:off x="1097280" y="4339283"/>
            <a:ext cx="10131287" cy="616092"/>
          </a:xfrm>
          <a:prstGeom prst="rect">
            <a:avLst/>
          </a:prstGeom>
        </p:spPr>
      </p:pic>
      <p:pic>
        <p:nvPicPr>
          <p:cNvPr id="7" name="Picture 6">
            <a:extLst>
              <a:ext uri="{FF2B5EF4-FFF2-40B4-BE49-F238E27FC236}">
                <a16:creationId xmlns:a16="http://schemas.microsoft.com/office/drawing/2014/main" id="{BC2B391F-1FB9-3B3D-EF7D-CB44E70E74D7}"/>
              </a:ext>
            </a:extLst>
          </p:cNvPr>
          <p:cNvPicPr>
            <a:picLocks noChangeAspect="1"/>
          </p:cNvPicPr>
          <p:nvPr/>
        </p:nvPicPr>
        <p:blipFill>
          <a:blip r:embed="rId4"/>
          <a:stretch>
            <a:fillRect/>
          </a:stretch>
        </p:blipFill>
        <p:spPr>
          <a:xfrm>
            <a:off x="933753" y="5943600"/>
            <a:ext cx="11071236" cy="591342"/>
          </a:xfrm>
          <a:prstGeom prst="rect">
            <a:avLst/>
          </a:prstGeom>
        </p:spPr>
      </p:pic>
    </p:spTree>
    <p:extLst>
      <p:ext uri="{BB962C8B-B14F-4D97-AF65-F5344CB8AC3E}">
        <p14:creationId xmlns:p14="http://schemas.microsoft.com/office/powerpoint/2010/main" val="3473219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008D0-44DF-5389-03C6-2E561EA5F6DD}"/>
              </a:ext>
            </a:extLst>
          </p:cNvPr>
          <p:cNvSpPr>
            <a:spLocks noGrp="1"/>
          </p:cNvSpPr>
          <p:nvPr>
            <p:ph type="title"/>
          </p:nvPr>
        </p:nvSpPr>
        <p:spPr/>
        <p:txBody>
          <a:bodyPr/>
          <a:lstStyle/>
          <a:p>
            <a:r>
              <a:rPr lang="en-US" dirty="0"/>
              <a:t>Summarization</a:t>
            </a:r>
          </a:p>
        </p:txBody>
      </p:sp>
      <p:pic>
        <p:nvPicPr>
          <p:cNvPr id="4" name="Content Placeholder 3">
            <a:extLst>
              <a:ext uri="{FF2B5EF4-FFF2-40B4-BE49-F238E27FC236}">
                <a16:creationId xmlns:a16="http://schemas.microsoft.com/office/drawing/2014/main" id="{0C1B007C-52D7-4879-614E-53900019D1CC}"/>
              </a:ext>
            </a:extLst>
          </p:cNvPr>
          <p:cNvPicPr>
            <a:picLocks noGrp="1" noChangeAspect="1"/>
          </p:cNvPicPr>
          <p:nvPr>
            <p:ph idx="1"/>
          </p:nvPr>
        </p:nvPicPr>
        <p:blipFill>
          <a:blip r:embed="rId2"/>
          <a:stretch>
            <a:fillRect/>
          </a:stretch>
        </p:blipFill>
        <p:spPr>
          <a:xfrm>
            <a:off x="1977129" y="1219200"/>
            <a:ext cx="9198429" cy="3962400"/>
          </a:xfrm>
          <a:prstGeom prst="rect">
            <a:avLst/>
          </a:prstGeom>
        </p:spPr>
      </p:pic>
      <p:pic>
        <p:nvPicPr>
          <p:cNvPr id="5" name="Picture 4">
            <a:extLst>
              <a:ext uri="{FF2B5EF4-FFF2-40B4-BE49-F238E27FC236}">
                <a16:creationId xmlns:a16="http://schemas.microsoft.com/office/drawing/2014/main" id="{C7194288-616B-DBC7-3C78-B9B6E6FFE1D1}"/>
              </a:ext>
            </a:extLst>
          </p:cNvPr>
          <p:cNvPicPr>
            <a:picLocks noChangeAspect="1"/>
          </p:cNvPicPr>
          <p:nvPr/>
        </p:nvPicPr>
        <p:blipFill>
          <a:blip r:embed="rId3"/>
          <a:stretch>
            <a:fillRect/>
          </a:stretch>
        </p:blipFill>
        <p:spPr>
          <a:xfrm>
            <a:off x="756581" y="5791201"/>
            <a:ext cx="10678838" cy="602396"/>
          </a:xfrm>
          <a:prstGeom prst="rect">
            <a:avLst/>
          </a:prstGeom>
        </p:spPr>
      </p:pic>
      <p:sp>
        <p:nvSpPr>
          <p:cNvPr id="6" name="TextBox 5">
            <a:extLst>
              <a:ext uri="{FF2B5EF4-FFF2-40B4-BE49-F238E27FC236}">
                <a16:creationId xmlns:a16="http://schemas.microsoft.com/office/drawing/2014/main" id="{8EF24E62-2EF3-AC4C-BFF8-446EA99FA154}"/>
              </a:ext>
            </a:extLst>
          </p:cNvPr>
          <p:cNvSpPr txBox="1"/>
          <p:nvPr/>
        </p:nvSpPr>
        <p:spPr>
          <a:xfrm>
            <a:off x="808383" y="2279374"/>
            <a:ext cx="870751" cy="338554"/>
          </a:xfrm>
          <a:prstGeom prst="rect">
            <a:avLst/>
          </a:prstGeom>
          <a:noFill/>
        </p:spPr>
        <p:txBody>
          <a:bodyPr wrap="none" rtlCol="0">
            <a:spAutoFit/>
          </a:bodyPr>
          <a:lstStyle/>
          <a:p>
            <a:r>
              <a:rPr lang="en-US" dirty="0"/>
              <a:t>Original</a:t>
            </a:r>
          </a:p>
        </p:txBody>
      </p:sp>
      <p:sp>
        <p:nvSpPr>
          <p:cNvPr id="7" name="TextBox 6">
            <a:extLst>
              <a:ext uri="{FF2B5EF4-FFF2-40B4-BE49-F238E27FC236}">
                <a16:creationId xmlns:a16="http://schemas.microsoft.com/office/drawing/2014/main" id="{A14363B6-8FC7-E906-F3F5-179494591D07}"/>
              </a:ext>
            </a:extLst>
          </p:cNvPr>
          <p:cNvSpPr txBox="1"/>
          <p:nvPr/>
        </p:nvSpPr>
        <p:spPr>
          <a:xfrm>
            <a:off x="546563" y="5147847"/>
            <a:ext cx="984565" cy="338554"/>
          </a:xfrm>
          <a:prstGeom prst="rect">
            <a:avLst/>
          </a:prstGeom>
          <a:noFill/>
        </p:spPr>
        <p:txBody>
          <a:bodyPr wrap="none" rtlCol="0">
            <a:spAutoFit/>
          </a:bodyPr>
          <a:lstStyle/>
          <a:p>
            <a:r>
              <a:rPr lang="en-US" dirty="0"/>
              <a:t>Summary</a:t>
            </a:r>
          </a:p>
        </p:txBody>
      </p:sp>
    </p:spTree>
    <p:extLst>
      <p:ext uri="{BB962C8B-B14F-4D97-AF65-F5344CB8AC3E}">
        <p14:creationId xmlns:p14="http://schemas.microsoft.com/office/powerpoint/2010/main" val="2352047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C10E5-80F9-9640-D2B0-E206B7241E5C}"/>
              </a:ext>
            </a:extLst>
          </p:cNvPr>
          <p:cNvSpPr>
            <a:spLocks noGrp="1"/>
          </p:cNvSpPr>
          <p:nvPr>
            <p:ph type="title"/>
          </p:nvPr>
        </p:nvSpPr>
        <p:spPr/>
        <p:txBody>
          <a:bodyPr/>
          <a:lstStyle/>
          <a:p>
            <a:r>
              <a:rPr lang="en-US" dirty="0"/>
              <a:t>LLMs for summarization (using  </a:t>
            </a:r>
            <a:r>
              <a:rPr lang="en-US" dirty="0" err="1"/>
              <a:t>tl;dr</a:t>
            </a:r>
            <a:r>
              <a:rPr lang="en-US" dirty="0"/>
              <a:t>)</a:t>
            </a:r>
          </a:p>
        </p:txBody>
      </p:sp>
      <p:pic>
        <p:nvPicPr>
          <p:cNvPr id="5" name="Content Placeholder 4">
            <a:extLst>
              <a:ext uri="{FF2B5EF4-FFF2-40B4-BE49-F238E27FC236}">
                <a16:creationId xmlns:a16="http://schemas.microsoft.com/office/drawing/2014/main" id="{D3CC0016-83F8-F6BF-9DFC-28616DD7F18E}"/>
              </a:ext>
            </a:extLst>
          </p:cNvPr>
          <p:cNvPicPr>
            <a:picLocks noGrp="1" noChangeAspect="1"/>
          </p:cNvPicPr>
          <p:nvPr>
            <p:ph idx="1"/>
          </p:nvPr>
        </p:nvPicPr>
        <p:blipFill>
          <a:blip r:embed="rId2"/>
          <a:stretch>
            <a:fillRect/>
          </a:stretch>
        </p:blipFill>
        <p:spPr>
          <a:xfrm>
            <a:off x="1524000" y="1386193"/>
            <a:ext cx="9779024" cy="5312204"/>
          </a:xfrm>
        </p:spPr>
      </p:pic>
    </p:spTree>
    <p:extLst>
      <p:ext uri="{BB962C8B-B14F-4D97-AF65-F5344CB8AC3E}">
        <p14:creationId xmlns:p14="http://schemas.microsoft.com/office/powerpoint/2010/main" val="11954404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708189-0171-62E6-06A6-A44270C80E6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24D1955-4294-0CE7-9B34-BB5E165361E3}"/>
              </a:ext>
            </a:extLst>
          </p:cNvPr>
          <p:cNvSpPr>
            <a:spLocks noGrp="1"/>
          </p:cNvSpPr>
          <p:nvPr>
            <p:ph type="title"/>
          </p:nvPr>
        </p:nvSpPr>
        <p:spPr/>
        <p:txBody>
          <a:bodyPr>
            <a:normAutofit/>
          </a:bodyPr>
          <a:lstStyle/>
          <a:p>
            <a:r>
              <a:rPr lang="en-US" sz="4400" b="1" dirty="0"/>
              <a:t>DECODING</a:t>
            </a:r>
          </a:p>
        </p:txBody>
      </p:sp>
      <p:sp>
        <p:nvSpPr>
          <p:cNvPr id="5" name="Content Placeholder 4">
            <a:extLst>
              <a:ext uri="{FF2B5EF4-FFF2-40B4-BE49-F238E27FC236}">
                <a16:creationId xmlns:a16="http://schemas.microsoft.com/office/drawing/2014/main" id="{7F4303D2-9903-E616-9E79-A71E9FF834F1}"/>
              </a:ext>
            </a:extLst>
          </p:cNvPr>
          <p:cNvSpPr>
            <a:spLocks noGrp="1"/>
          </p:cNvSpPr>
          <p:nvPr>
            <p:ph idx="1"/>
          </p:nvPr>
        </p:nvSpPr>
        <p:spPr/>
        <p:txBody>
          <a:bodyPr/>
          <a:lstStyle/>
          <a:p>
            <a:endParaRPr lang="en-US"/>
          </a:p>
        </p:txBody>
      </p:sp>
      <p:sp>
        <p:nvSpPr>
          <p:cNvPr id="6" name="Text Placeholder 5">
            <a:extLst>
              <a:ext uri="{FF2B5EF4-FFF2-40B4-BE49-F238E27FC236}">
                <a16:creationId xmlns:a16="http://schemas.microsoft.com/office/drawing/2014/main" id="{B499AAA7-5047-FB53-E99F-F2FC1B1D451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6166890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A4F6B8-6B4B-FFED-19BB-2D827A18B696}"/>
              </a:ext>
            </a:extLst>
          </p:cNvPr>
          <p:cNvSpPr>
            <a:spLocks noGrp="1"/>
          </p:cNvSpPr>
          <p:nvPr>
            <p:ph type="title"/>
          </p:nvPr>
        </p:nvSpPr>
        <p:spPr/>
        <p:txBody>
          <a:bodyPr/>
          <a:lstStyle/>
          <a:p>
            <a:r>
              <a:rPr lang="en-US" dirty="0"/>
              <a:t>Decoding and Sampling</a:t>
            </a:r>
          </a:p>
        </p:txBody>
      </p:sp>
      <p:sp>
        <p:nvSpPr>
          <p:cNvPr id="6" name="Content Placeholder 5">
            <a:extLst>
              <a:ext uri="{FF2B5EF4-FFF2-40B4-BE49-F238E27FC236}">
                <a16:creationId xmlns:a16="http://schemas.microsoft.com/office/drawing/2014/main" id="{70F0411D-A45D-F0A4-4AE5-CDB00F1EB0E6}"/>
              </a:ext>
            </a:extLst>
          </p:cNvPr>
          <p:cNvSpPr>
            <a:spLocks noGrp="1"/>
          </p:cNvSpPr>
          <p:nvPr>
            <p:ph idx="1"/>
          </p:nvPr>
        </p:nvSpPr>
        <p:spPr>
          <a:xfrm>
            <a:off x="1097285" y="1295399"/>
            <a:ext cx="10637515" cy="5402997"/>
          </a:xfrm>
        </p:spPr>
        <p:txBody>
          <a:bodyPr>
            <a:normAutofit/>
          </a:bodyPr>
          <a:lstStyle/>
          <a:p>
            <a:r>
              <a:rPr lang="en-US" sz="3200" dirty="0">
                <a:effectLst/>
                <a:latin typeface="Calibri" panose="020F0502020204030204" pitchFamily="34" charset="0"/>
                <a:cs typeface="Calibri" panose="020F0502020204030204" pitchFamily="34" charset="0"/>
              </a:rPr>
              <a:t>This task of choosing a word to generate based on the model’s probabilities is called </a:t>
            </a:r>
            <a:r>
              <a:rPr lang="en-US" sz="3200" b="1" dirty="0">
                <a:effectLst/>
                <a:latin typeface="Calibri" panose="020F0502020204030204" pitchFamily="34" charset="0"/>
                <a:cs typeface="Calibri" panose="020F0502020204030204" pitchFamily="34" charset="0"/>
              </a:rPr>
              <a:t>decoding</a:t>
            </a:r>
            <a:r>
              <a:rPr lang="en-US" sz="3200" dirty="0">
                <a:effectLst/>
                <a:latin typeface="Calibri" panose="020F0502020204030204" pitchFamily="34" charset="0"/>
                <a:cs typeface="Calibri" panose="020F0502020204030204" pitchFamily="34" charset="0"/>
              </a:rPr>
              <a:t>. </a:t>
            </a:r>
          </a:p>
          <a:p>
            <a:r>
              <a:rPr lang="en-US" sz="3200" dirty="0">
                <a:effectLst/>
                <a:latin typeface="Calibri" panose="020F0502020204030204" pitchFamily="34" charset="0"/>
                <a:cs typeface="Calibri" panose="020F0502020204030204" pitchFamily="34" charset="0"/>
              </a:rPr>
              <a:t>The most common method for decoding in LLMs: </a:t>
            </a:r>
            <a:r>
              <a:rPr lang="en-US" sz="3200" b="1" dirty="0">
                <a:effectLst/>
                <a:latin typeface="Calibri" panose="020F0502020204030204" pitchFamily="34" charset="0"/>
                <a:cs typeface="Calibri" panose="020F0502020204030204" pitchFamily="34" charset="0"/>
              </a:rPr>
              <a:t>sampling</a:t>
            </a:r>
            <a:r>
              <a:rPr lang="en-US" sz="3200" dirty="0">
                <a:effectLst/>
                <a:latin typeface="Calibri" panose="020F0502020204030204" pitchFamily="34" charset="0"/>
                <a:cs typeface="Calibri" panose="020F0502020204030204" pitchFamily="34" charset="0"/>
              </a:rPr>
              <a:t>. </a:t>
            </a:r>
          </a:p>
          <a:p>
            <a:r>
              <a:rPr lang="en-US" sz="3200" dirty="0">
                <a:effectLst/>
                <a:latin typeface="Calibri" panose="020F0502020204030204" pitchFamily="34" charset="0"/>
                <a:cs typeface="Calibri" panose="020F0502020204030204" pitchFamily="34" charset="0"/>
              </a:rPr>
              <a:t>Sampling from a model’s distribution over words:</a:t>
            </a:r>
          </a:p>
          <a:p>
            <a:pPr marL="457200" indent="-457200">
              <a:buFont typeface="Arial" panose="020B0604020202020204" pitchFamily="34" charset="0"/>
              <a:buChar char="•"/>
            </a:pPr>
            <a:r>
              <a:rPr lang="en-US" sz="3200" dirty="0">
                <a:effectLst/>
                <a:latin typeface="Calibri" panose="020F0502020204030204" pitchFamily="34" charset="0"/>
                <a:cs typeface="Calibri" panose="020F0502020204030204" pitchFamily="34" charset="0"/>
              </a:rPr>
              <a:t>choose random words according to their probability assigned by the model. </a:t>
            </a:r>
          </a:p>
          <a:p>
            <a:pPr marL="0" indent="0"/>
            <a:r>
              <a:rPr lang="en-US" sz="3500" dirty="0">
                <a:effectLst/>
                <a:latin typeface="Calibri" panose="020F0502020204030204" pitchFamily="34" charset="0"/>
                <a:cs typeface="Calibri" panose="020F0502020204030204" pitchFamily="34" charset="0"/>
              </a:rPr>
              <a:t>After each token we’ll sample words to generate according to their probability </a:t>
            </a:r>
            <a:r>
              <a:rPr lang="en-US" sz="3500" i="1" dirty="0">
                <a:effectLst/>
                <a:latin typeface="Calibri" panose="020F0502020204030204" pitchFamily="34" charset="0"/>
                <a:cs typeface="Calibri" panose="020F0502020204030204" pitchFamily="34" charset="0"/>
              </a:rPr>
              <a:t>conditioned on our previous choices</a:t>
            </a:r>
            <a:r>
              <a:rPr lang="en-US" sz="3500" dirty="0">
                <a:effectLst/>
                <a:latin typeface="Calibri" panose="020F0502020204030204" pitchFamily="34" charset="0"/>
                <a:cs typeface="Calibri" panose="020F0502020204030204" pitchFamily="34" charset="0"/>
              </a:rPr>
              <a:t>, </a:t>
            </a:r>
          </a:p>
          <a:p>
            <a:pPr marL="457200" indent="-457200">
              <a:buFont typeface="Arial" panose="020B0604020202020204" pitchFamily="34" charset="0"/>
              <a:buChar char="•"/>
            </a:pPr>
            <a:r>
              <a:rPr lang="en-US" sz="3500" dirty="0">
                <a:effectLst/>
                <a:latin typeface="Calibri" panose="020F0502020204030204" pitchFamily="34" charset="0"/>
                <a:cs typeface="Calibri" panose="020F0502020204030204" pitchFamily="34" charset="0"/>
              </a:rPr>
              <a:t>A transformer language model will give the probability</a:t>
            </a:r>
            <a:endParaRPr lang="en-US" sz="3600" dirty="0">
              <a:latin typeface="Calibri" panose="020F0502020204030204" pitchFamily="34" charset="0"/>
              <a:cs typeface="Calibri" panose="020F0502020204030204" pitchFamily="34" charset="0"/>
            </a:endParaRPr>
          </a:p>
          <a:p>
            <a:endParaRPr lang="en-US" dirty="0"/>
          </a:p>
          <a:p>
            <a:endParaRPr lang="en-US" dirty="0"/>
          </a:p>
        </p:txBody>
      </p:sp>
    </p:spTree>
    <p:extLst>
      <p:ext uri="{BB962C8B-B14F-4D97-AF65-F5344CB8AC3E}">
        <p14:creationId xmlns:p14="http://schemas.microsoft.com/office/powerpoint/2010/main" val="21927650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0778909-7897-447C-231C-95F47891C917}"/>
              </a:ext>
            </a:extLst>
          </p:cNvPr>
          <p:cNvSpPr>
            <a:spLocks noGrp="1"/>
          </p:cNvSpPr>
          <p:nvPr>
            <p:ph type="title"/>
          </p:nvPr>
        </p:nvSpPr>
        <p:spPr/>
        <p:txBody>
          <a:bodyPr/>
          <a:lstStyle/>
          <a:p>
            <a:r>
              <a:rPr lang="en-US" dirty="0"/>
              <a:t>Credit</a:t>
            </a:r>
          </a:p>
        </p:txBody>
      </p:sp>
      <p:sp>
        <p:nvSpPr>
          <p:cNvPr id="6" name="Content Placeholder 5">
            <a:extLst>
              <a:ext uri="{FF2B5EF4-FFF2-40B4-BE49-F238E27FC236}">
                <a16:creationId xmlns:a16="http://schemas.microsoft.com/office/drawing/2014/main" id="{2CCDA2BD-68E8-7DAB-16A0-285A0F2C63F9}"/>
              </a:ext>
            </a:extLst>
          </p:cNvPr>
          <p:cNvSpPr>
            <a:spLocks noGrp="1"/>
          </p:cNvSpPr>
          <p:nvPr>
            <p:ph idx="1"/>
          </p:nvPr>
        </p:nvSpPr>
        <p:spPr>
          <a:xfrm>
            <a:off x="1097285" y="1600200"/>
            <a:ext cx="7589515" cy="4572000"/>
          </a:xfrm>
        </p:spPr>
        <p:txBody>
          <a:bodyPr/>
          <a:lstStyle/>
          <a:p>
            <a:r>
              <a:rPr lang="en-US" dirty="0"/>
              <a:t>Most of these slides come from </a:t>
            </a:r>
          </a:p>
          <a:p>
            <a:r>
              <a:rPr lang="en-US" dirty="0"/>
              <a:t>		Speech and Language Processing (3rd ed. draft)</a:t>
            </a:r>
          </a:p>
          <a:p>
            <a:r>
              <a:rPr lang="en-US" dirty="0"/>
              <a:t>		by Dan </a:t>
            </a:r>
            <a:r>
              <a:rPr lang="en-US" dirty="0" err="1"/>
              <a:t>Jurafsky</a:t>
            </a:r>
            <a:r>
              <a:rPr lang="en-US" dirty="0"/>
              <a:t> and James H. Martin</a:t>
            </a:r>
          </a:p>
          <a:p>
            <a:r>
              <a:rPr lang="en-US" dirty="0"/>
              <a:t>		</a:t>
            </a:r>
            <a:r>
              <a:rPr lang="en-US" dirty="0">
                <a:hlinkClick r:id="rId2"/>
              </a:rPr>
              <a:t>https://web.stanford.edu/~jurafsky/slp3/</a:t>
            </a:r>
            <a:r>
              <a:rPr lang="en-US" dirty="0"/>
              <a:t> </a:t>
            </a:r>
          </a:p>
        </p:txBody>
      </p:sp>
      <p:pic>
        <p:nvPicPr>
          <p:cNvPr id="8" name="Picture 7" descr="A person wearing glasses smiling&#10;&#10;Description automatically generated">
            <a:extLst>
              <a:ext uri="{FF2B5EF4-FFF2-40B4-BE49-F238E27FC236}">
                <a16:creationId xmlns:a16="http://schemas.microsoft.com/office/drawing/2014/main" id="{25854AE9-2EEF-05ED-7361-3ADD51940779}"/>
              </a:ext>
            </a:extLst>
          </p:cNvPr>
          <p:cNvPicPr>
            <a:picLocks noChangeAspect="1"/>
          </p:cNvPicPr>
          <p:nvPr/>
        </p:nvPicPr>
        <p:blipFill>
          <a:blip r:embed="rId3"/>
          <a:stretch>
            <a:fillRect/>
          </a:stretch>
        </p:blipFill>
        <p:spPr>
          <a:xfrm>
            <a:off x="9753600" y="914400"/>
            <a:ext cx="1787608" cy="2224117"/>
          </a:xfrm>
          <a:prstGeom prst="rect">
            <a:avLst/>
          </a:prstGeom>
        </p:spPr>
      </p:pic>
      <p:pic>
        <p:nvPicPr>
          <p:cNvPr id="3" name="Picture 2" descr="A person wearing glasses and a white shirt&#10;&#10;Description automatically generated">
            <a:extLst>
              <a:ext uri="{FF2B5EF4-FFF2-40B4-BE49-F238E27FC236}">
                <a16:creationId xmlns:a16="http://schemas.microsoft.com/office/drawing/2014/main" id="{429C0423-E067-3A40-DF63-530AEC576885}"/>
              </a:ext>
            </a:extLst>
          </p:cNvPr>
          <p:cNvPicPr>
            <a:picLocks noChangeAspect="1"/>
          </p:cNvPicPr>
          <p:nvPr/>
        </p:nvPicPr>
        <p:blipFill>
          <a:blip r:embed="rId4"/>
          <a:stretch>
            <a:fillRect/>
          </a:stretch>
        </p:blipFill>
        <p:spPr>
          <a:xfrm>
            <a:off x="9757348" y="3419965"/>
            <a:ext cx="1802596" cy="2523635"/>
          </a:xfrm>
          <a:prstGeom prst="rect">
            <a:avLst/>
          </a:prstGeom>
        </p:spPr>
      </p:pic>
    </p:spTree>
    <p:extLst>
      <p:ext uri="{BB962C8B-B14F-4D97-AF65-F5344CB8AC3E}">
        <p14:creationId xmlns:p14="http://schemas.microsoft.com/office/powerpoint/2010/main" val="30531346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8CF76-DC4D-EBCB-DF48-D6FEB93B35AE}"/>
              </a:ext>
            </a:extLst>
          </p:cNvPr>
          <p:cNvSpPr>
            <a:spLocks noGrp="1"/>
          </p:cNvSpPr>
          <p:nvPr>
            <p:ph type="title"/>
          </p:nvPr>
        </p:nvSpPr>
        <p:spPr/>
        <p:txBody>
          <a:bodyPr/>
          <a:lstStyle/>
          <a:p>
            <a:r>
              <a:rPr lang="en-US" dirty="0"/>
              <a:t>Random sampling</a:t>
            </a:r>
          </a:p>
        </p:txBody>
      </p:sp>
      <p:pic>
        <p:nvPicPr>
          <p:cNvPr id="4" name="Picture 3">
            <a:extLst>
              <a:ext uri="{FF2B5EF4-FFF2-40B4-BE49-F238E27FC236}">
                <a16:creationId xmlns:a16="http://schemas.microsoft.com/office/drawing/2014/main" id="{F8E2BE28-421F-CC48-FF8E-FD10FF6A0762}"/>
              </a:ext>
            </a:extLst>
          </p:cNvPr>
          <p:cNvPicPr>
            <a:picLocks noChangeAspect="1"/>
          </p:cNvPicPr>
          <p:nvPr/>
        </p:nvPicPr>
        <p:blipFill>
          <a:blip r:embed="rId2"/>
          <a:stretch>
            <a:fillRect/>
          </a:stretch>
        </p:blipFill>
        <p:spPr>
          <a:xfrm>
            <a:off x="2514600" y="2405685"/>
            <a:ext cx="3884778" cy="2852115"/>
          </a:xfrm>
          <a:prstGeom prst="rect">
            <a:avLst/>
          </a:prstGeom>
        </p:spPr>
      </p:pic>
    </p:spTree>
    <p:extLst>
      <p:ext uri="{BB962C8B-B14F-4D97-AF65-F5344CB8AC3E}">
        <p14:creationId xmlns:p14="http://schemas.microsoft.com/office/powerpoint/2010/main" val="24099771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D489B-5F0A-91A6-D6EA-22DB558F09A9}"/>
              </a:ext>
            </a:extLst>
          </p:cNvPr>
          <p:cNvSpPr>
            <a:spLocks noGrp="1"/>
          </p:cNvSpPr>
          <p:nvPr>
            <p:ph type="title"/>
          </p:nvPr>
        </p:nvSpPr>
        <p:spPr/>
        <p:txBody>
          <a:bodyPr/>
          <a:lstStyle/>
          <a:p>
            <a:r>
              <a:rPr lang="en-US" dirty="0"/>
              <a:t>Random sampling doesn't work very well</a:t>
            </a:r>
          </a:p>
        </p:txBody>
      </p:sp>
      <p:sp>
        <p:nvSpPr>
          <p:cNvPr id="3" name="Content Placeholder 2">
            <a:extLst>
              <a:ext uri="{FF2B5EF4-FFF2-40B4-BE49-F238E27FC236}">
                <a16:creationId xmlns:a16="http://schemas.microsoft.com/office/drawing/2014/main" id="{BBA09B9A-406D-338B-7F8F-DBEE6CE5A70D}"/>
              </a:ext>
            </a:extLst>
          </p:cNvPr>
          <p:cNvSpPr>
            <a:spLocks noGrp="1"/>
          </p:cNvSpPr>
          <p:nvPr>
            <p:ph idx="1"/>
          </p:nvPr>
        </p:nvSpPr>
        <p:spPr/>
        <p:txBody>
          <a:bodyPr/>
          <a:lstStyle/>
          <a:p>
            <a:r>
              <a:rPr lang="en-US" sz="3600" dirty="0">
                <a:latin typeface="Calibri" panose="020F0502020204030204" pitchFamily="34" charset="0"/>
                <a:cs typeface="Calibri" panose="020F0502020204030204" pitchFamily="34" charset="0"/>
              </a:rPr>
              <a:t>E</a:t>
            </a:r>
            <a:r>
              <a:rPr lang="en-US" sz="3600" dirty="0">
                <a:effectLst/>
                <a:latin typeface="Calibri" panose="020F0502020204030204" pitchFamily="34" charset="0"/>
                <a:cs typeface="Calibri" panose="020F0502020204030204" pitchFamily="34" charset="0"/>
              </a:rPr>
              <a:t>ven though random sampling mostly generate sensible, high-probable words, </a:t>
            </a:r>
          </a:p>
          <a:p>
            <a:r>
              <a:rPr lang="en-US" sz="3600" dirty="0">
                <a:latin typeface="Calibri" panose="020F0502020204030204" pitchFamily="34" charset="0"/>
                <a:cs typeface="Calibri" panose="020F0502020204030204" pitchFamily="34" charset="0"/>
              </a:rPr>
              <a:t>T</a:t>
            </a:r>
            <a:r>
              <a:rPr lang="en-US" sz="3600" dirty="0">
                <a:effectLst/>
                <a:latin typeface="Calibri" panose="020F0502020204030204" pitchFamily="34" charset="0"/>
                <a:cs typeface="Calibri" panose="020F0502020204030204" pitchFamily="34" charset="0"/>
              </a:rPr>
              <a:t>here are many odd, low-probability words in the tail of the distribution </a:t>
            </a:r>
          </a:p>
          <a:p>
            <a:r>
              <a:rPr lang="en-US" sz="3600" dirty="0">
                <a:latin typeface="Calibri" panose="020F0502020204030204" pitchFamily="34" charset="0"/>
                <a:cs typeface="Calibri" panose="020F0502020204030204" pitchFamily="34" charset="0"/>
              </a:rPr>
              <a:t>E</a:t>
            </a:r>
            <a:r>
              <a:rPr lang="en-US" sz="3600" dirty="0">
                <a:effectLst/>
                <a:latin typeface="Calibri" panose="020F0502020204030204" pitchFamily="34" charset="0"/>
                <a:cs typeface="Calibri" panose="020F0502020204030204" pitchFamily="34" charset="0"/>
              </a:rPr>
              <a:t>ach one is low-probability but added up they constitute a large portion of the distribution </a:t>
            </a:r>
          </a:p>
          <a:p>
            <a:r>
              <a:rPr lang="en-US" sz="3600" dirty="0">
                <a:latin typeface="Calibri" panose="020F0502020204030204" pitchFamily="34" charset="0"/>
                <a:cs typeface="Calibri" panose="020F0502020204030204" pitchFamily="34" charset="0"/>
              </a:rPr>
              <a:t>So they get picked enough to generate weird sentences</a:t>
            </a:r>
          </a:p>
          <a:p>
            <a:endParaRPr lang="en-US" dirty="0"/>
          </a:p>
        </p:txBody>
      </p:sp>
    </p:spTree>
    <p:extLst>
      <p:ext uri="{BB962C8B-B14F-4D97-AF65-F5344CB8AC3E}">
        <p14:creationId xmlns:p14="http://schemas.microsoft.com/office/powerpoint/2010/main" val="3057544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7389A-4BA0-1F6B-4287-FEC30F756C8F}"/>
              </a:ext>
            </a:extLst>
          </p:cNvPr>
          <p:cNvSpPr>
            <a:spLocks noGrp="1"/>
          </p:cNvSpPr>
          <p:nvPr>
            <p:ph type="title"/>
          </p:nvPr>
        </p:nvSpPr>
        <p:spPr/>
        <p:txBody>
          <a:bodyPr>
            <a:normAutofit/>
          </a:bodyPr>
          <a:lstStyle/>
          <a:p>
            <a:r>
              <a:rPr lang="en-US" dirty="0"/>
              <a:t>Factors in word sampling: </a:t>
            </a:r>
            <a:r>
              <a:rPr lang="en-US" b="1" dirty="0"/>
              <a:t>quality</a:t>
            </a:r>
            <a:r>
              <a:rPr lang="en-US" dirty="0"/>
              <a:t> and </a:t>
            </a:r>
            <a:r>
              <a:rPr lang="en-US" b="1" dirty="0"/>
              <a:t>diversity</a:t>
            </a:r>
          </a:p>
        </p:txBody>
      </p:sp>
      <p:sp>
        <p:nvSpPr>
          <p:cNvPr id="3" name="Content Placeholder 2">
            <a:extLst>
              <a:ext uri="{FF2B5EF4-FFF2-40B4-BE49-F238E27FC236}">
                <a16:creationId xmlns:a16="http://schemas.microsoft.com/office/drawing/2014/main" id="{F148574C-C660-DA47-C145-BC348C79F08F}"/>
              </a:ext>
            </a:extLst>
          </p:cNvPr>
          <p:cNvSpPr>
            <a:spLocks noGrp="1"/>
          </p:cNvSpPr>
          <p:nvPr>
            <p:ph idx="1"/>
          </p:nvPr>
        </p:nvSpPr>
        <p:spPr/>
        <p:txBody>
          <a:bodyPr/>
          <a:lstStyle/>
          <a:p>
            <a:r>
              <a:rPr lang="en-US" sz="3200" dirty="0">
                <a:latin typeface="Calibri" panose="020F0502020204030204" pitchFamily="34" charset="0"/>
                <a:cs typeface="Calibri" panose="020F0502020204030204" pitchFamily="34" charset="0"/>
              </a:rPr>
              <a:t>Emphasize </a:t>
            </a:r>
            <a:r>
              <a:rPr lang="en-US" sz="3200" b="1" dirty="0">
                <a:latin typeface="Calibri" panose="020F0502020204030204" pitchFamily="34" charset="0"/>
                <a:cs typeface="Calibri" panose="020F0502020204030204" pitchFamily="34" charset="0"/>
              </a:rPr>
              <a:t>high-probability </a:t>
            </a:r>
            <a:r>
              <a:rPr lang="en-US" sz="3200" dirty="0">
                <a:effectLst/>
                <a:latin typeface="Calibri" panose="020F0502020204030204" pitchFamily="34" charset="0"/>
                <a:cs typeface="Calibri" panose="020F0502020204030204" pitchFamily="34" charset="0"/>
              </a:rPr>
              <a:t>words </a:t>
            </a:r>
          </a:p>
          <a:p>
            <a:r>
              <a:rPr lang="en-US" sz="3200" dirty="0">
                <a:latin typeface="Calibri" panose="020F0502020204030204" pitchFamily="34" charset="0"/>
                <a:cs typeface="Calibri" panose="020F0502020204030204" pitchFamily="34" charset="0"/>
              </a:rPr>
              <a:t>	+ </a:t>
            </a:r>
            <a:r>
              <a:rPr lang="en-US" sz="3200" b="1" dirty="0">
                <a:latin typeface="Calibri" panose="020F0502020204030204" pitchFamily="34" charset="0"/>
                <a:cs typeface="Calibri" panose="020F0502020204030204" pitchFamily="34" charset="0"/>
              </a:rPr>
              <a:t>quality</a:t>
            </a:r>
            <a:r>
              <a:rPr lang="en-US" sz="3200" dirty="0">
                <a:latin typeface="Calibri" panose="020F0502020204030204" pitchFamily="34" charset="0"/>
                <a:cs typeface="Calibri" panose="020F0502020204030204" pitchFamily="34" charset="0"/>
              </a:rPr>
              <a:t>: more  </a:t>
            </a:r>
            <a:r>
              <a:rPr lang="en-US" sz="3200" dirty="0">
                <a:effectLst/>
                <a:latin typeface="Calibri" panose="020F0502020204030204" pitchFamily="34" charset="0"/>
                <a:cs typeface="Calibri" panose="020F0502020204030204" pitchFamily="34" charset="0"/>
              </a:rPr>
              <a:t>accurate, coherent, and factual, </a:t>
            </a:r>
          </a:p>
          <a:p>
            <a:pPr marL="0" indent="0"/>
            <a:r>
              <a:rPr lang="en-US" sz="3200" b="1" dirty="0">
                <a:effectLst/>
                <a:latin typeface="Calibri" panose="020F0502020204030204" pitchFamily="34" charset="0"/>
                <a:cs typeface="Calibri" panose="020F0502020204030204" pitchFamily="34" charset="0"/>
              </a:rPr>
              <a:t>- diversity</a:t>
            </a:r>
            <a:r>
              <a:rPr lang="en-US" sz="3200" dirty="0">
                <a:effectLst/>
                <a:latin typeface="Calibri" panose="020F0502020204030204" pitchFamily="34" charset="0"/>
                <a:cs typeface="Calibri" panose="020F0502020204030204" pitchFamily="34" charset="0"/>
              </a:rPr>
              <a:t>: boring, repetitive. </a:t>
            </a:r>
          </a:p>
          <a:p>
            <a:pPr marL="457200" indent="-457200">
              <a:buFontTx/>
              <a:buChar char="-"/>
            </a:pPr>
            <a:endParaRPr lang="en-US" sz="3200" dirty="0">
              <a:effectLst/>
              <a:latin typeface="Calibri" panose="020F0502020204030204" pitchFamily="34" charset="0"/>
              <a:cs typeface="Calibri" panose="020F0502020204030204" pitchFamily="34" charset="0"/>
            </a:endParaRPr>
          </a:p>
          <a:p>
            <a:r>
              <a:rPr lang="en-US" sz="3200" dirty="0">
                <a:effectLst/>
                <a:latin typeface="Calibri" panose="020F0502020204030204" pitchFamily="34" charset="0"/>
                <a:cs typeface="Calibri" panose="020F0502020204030204" pitchFamily="34" charset="0"/>
              </a:rPr>
              <a:t>Emphasize </a:t>
            </a:r>
            <a:r>
              <a:rPr lang="en-US" sz="3200" b="1" dirty="0">
                <a:effectLst/>
                <a:latin typeface="Calibri" panose="020F0502020204030204" pitchFamily="34" charset="0"/>
                <a:cs typeface="Calibri" panose="020F0502020204030204" pitchFamily="34" charset="0"/>
              </a:rPr>
              <a:t>middle-probability</a:t>
            </a:r>
            <a:r>
              <a:rPr lang="en-US" sz="3200" dirty="0">
                <a:effectLst/>
                <a:latin typeface="Calibri" panose="020F0502020204030204" pitchFamily="34" charset="0"/>
                <a:cs typeface="Calibri" panose="020F0502020204030204" pitchFamily="34" charset="0"/>
              </a:rPr>
              <a:t> words </a:t>
            </a:r>
          </a:p>
          <a:p>
            <a:r>
              <a:rPr lang="en-US" sz="3200" dirty="0">
                <a:latin typeface="Calibri" panose="020F0502020204030204" pitchFamily="34" charset="0"/>
                <a:cs typeface="Calibri" panose="020F0502020204030204" pitchFamily="34" charset="0"/>
              </a:rPr>
              <a:t>+</a:t>
            </a:r>
            <a:r>
              <a:rPr lang="en-US" sz="3200" b="1" dirty="0">
                <a:latin typeface="Calibri" panose="020F0502020204030204" pitchFamily="34" charset="0"/>
                <a:cs typeface="Calibri" panose="020F0502020204030204" pitchFamily="34" charset="0"/>
              </a:rPr>
              <a:t> diversity</a:t>
            </a:r>
            <a:r>
              <a:rPr lang="en-US" sz="3200" dirty="0">
                <a:latin typeface="Calibri" panose="020F0502020204030204" pitchFamily="34" charset="0"/>
                <a:cs typeface="Calibri" panose="020F0502020204030204" pitchFamily="34" charset="0"/>
              </a:rPr>
              <a:t>: </a:t>
            </a:r>
            <a:r>
              <a:rPr lang="en-US" sz="3200" dirty="0">
                <a:effectLst/>
                <a:latin typeface="Calibri" panose="020F0502020204030204" pitchFamily="34" charset="0"/>
                <a:cs typeface="Calibri" panose="020F0502020204030204" pitchFamily="34" charset="0"/>
              </a:rPr>
              <a:t>more creative, diverse, </a:t>
            </a:r>
          </a:p>
          <a:p>
            <a:r>
              <a:rPr lang="en-US" sz="3200" dirty="0">
                <a:effectLst/>
                <a:latin typeface="Calibri" panose="020F0502020204030204" pitchFamily="34" charset="0"/>
                <a:cs typeface="Calibri" panose="020F0502020204030204" pitchFamily="34" charset="0"/>
              </a:rPr>
              <a:t>- </a:t>
            </a:r>
            <a:r>
              <a:rPr lang="en-US" sz="3200" b="1" dirty="0">
                <a:effectLst/>
                <a:latin typeface="Calibri" panose="020F0502020204030204" pitchFamily="34" charset="0"/>
                <a:cs typeface="Calibri" panose="020F0502020204030204" pitchFamily="34" charset="0"/>
              </a:rPr>
              <a:t>quality</a:t>
            </a:r>
            <a:r>
              <a:rPr lang="en-US" sz="3200" dirty="0">
                <a:effectLst/>
                <a:latin typeface="Calibri" panose="020F0502020204030204" pitchFamily="34" charset="0"/>
                <a:cs typeface="Calibri" panose="020F0502020204030204" pitchFamily="34" charset="0"/>
              </a:rPr>
              <a:t>: less factual, incoherent</a:t>
            </a:r>
            <a:endParaRPr lang="en-US" dirty="0"/>
          </a:p>
        </p:txBody>
      </p:sp>
    </p:spTree>
    <p:extLst>
      <p:ext uri="{BB962C8B-B14F-4D97-AF65-F5344CB8AC3E}">
        <p14:creationId xmlns:p14="http://schemas.microsoft.com/office/powerpoint/2010/main" val="3836784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D52CB-08D4-CCE6-6FA8-4C9FBEAECA5E}"/>
              </a:ext>
            </a:extLst>
          </p:cNvPr>
          <p:cNvSpPr>
            <a:spLocks noGrp="1"/>
          </p:cNvSpPr>
          <p:nvPr>
            <p:ph type="title"/>
          </p:nvPr>
        </p:nvSpPr>
        <p:spPr/>
        <p:txBody>
          <a:bodyPr/>
          <a:lstStyle/>
          <a:p>
            <a:r>
              <a:rPr lang="en-US" dirty="0"/>
              <a:t>Top-k sampling:</a:t>
            </a:r>
          </a:p>
        </p:txBody>
      </p:sp>
      <p:sp>
        <p:nvSpPr>
          <p:cNvPr id="3" name="Content Placeholder 2">
            <a:extLst>
              <a:ext uri="{FF2B5EF4-FFF2-40B4-BE49-F238E27FC236}">
                <a16:creationId xmlns:a16="http://schemas.microsoft.com/office/drawing/2014/main" id="{009042F0-6D93-C0E2-DE8F-5745A6062B3E}"/>
              </a:ext>
            </a:extLst>
          </p:cNvPr>
          <p:cNvSpPr>
            <a:spLocks noGrp="1"/>
          </p:cNvSpPr>
          <p:nvPr>
            <p:ph idx="1"/>
          </p:nvPr>
        </p:nvSpPr>
        <p:spPr/>
        <p:txBody>
          <a:bodyPr/>
          <a:lstStyle/>
          <a:p>
            <a:pPr>
              <a:buFont typeface="+mj-lt"/>
              <a:buAutoNum type="arabicPeriod"/>
            </a:pPr>
            <a:r>
              <a:rPr lang="en-US" dirty="0">
                <a:effectLst/>
                <a:latin typeface="Calibri" panose="020F0502020204030204" pitchFamily="34" charset="0"/>
                <a:cs typeface="Calibri" panose="020F0502020204030204" pitchFamily="34" charset="0"/>
              </a:rPr>
              <a:t> Choose #</a:t>
            </a:r>
            <a:r>
              <a:rPr lang="en-US" dirty="0">
                <a:latin typeface="Calibri" panose="020F0502020204030204" pitchFamily="34" charset="0"/>
                <a:cs typeface="Calibri" panose="020F0502020204030204" pitchFamily="34" charset="0"/>
              </a:rPr>
              <a:t> of </a:t>
            </a:r>
            <a:r>
              <a:rPr lang="en-US" dirty="0">
                <a:effectLst/>
                <a:latin typeface="Calibri" panose="020F0502020204030204" pitchFamily="34" charset="0"/>
                <a:cs typeface="Calibri" panose="020F0502020204030204" pitchFamily="34" charset="0"/>
              </a:rPr>
              <a:t>words </a:t>
            </a:r>
            <a:r>
              <a:rPr lang="en-US" i="1" dirty="0">
                <a:effectLst/>
                <a:latin typeface="Calibri" panose="020F0502020204030204" pitchFamily="34" charset="0"/>
                <a:cs typeface="Calibri" panose="020F0502020204030204" pitchFamily="34" charset="0"/>
              </a:rPr>
              <a:t>k </a:t>
            </a:r>
            <a:endParaRPr lang="en-US" dirty="0">
              <a:effectLst/>
              <a:latin typeface="Calibri" panose="020F0502020204030204" pitchFamily="34" charset="0"/>
              <a:cs typeface="Calibri" panose="020F0502020204030204" pitchFamily="34" charset="0"/>
            </a:endParaRPr>
          </a:p>
          <a:p>
            <a:pPr>
              <a:buFont typeface="+mj-lt"/>
              <a:buAutoNum type="arabicPeriod"/>
            </a:pPr>
            <a:r>
              <a:rPr lang="en-US" dirty="0">
                <a:effectLst/>
                <a:latin typeface="Calibri" panose="020F0502020204030204" pitchFamily="34" charset="0"/>
                <a:cs typeface="Calibri" panose="020F0502020204030204" pitchFamily="34" charset="0"/>
              </a:rPr>
              <a:t> For each word in the vocabulary </a:t>
            </a:r>
            <a:r>
              <a:rPr lang="en-US" i="1" dirty="0">
                <a:effectLst/>
                <a:latin typeface="Calibri" panose="020F0502020204030204" pitchFamily="34" charset="0"/>
                <a:cs typeface="Calibri" panose="020F0502020204030204" pitchFamily="34" charset="0"/>
              </a:rPr>
              <a:t>V </a:t>
            </a:r>
            <a:r>
              <a:rPr lang="en-US" dirty="0">
                <a:effectLst/>
                <a:latin typeface="Calibri" panose="020F0502020204030204" pitchFamily="34" charset="0"/>
                <a:cs typeface="Calibri" panose="020F0502020204030204" pitchFamily="34" charset="0"/>
              </a:rPr>
              <a:t>, use the language model to compute the likelihood of this word given the context </a:t>
            </a:r>
            <a:r>
              <a:rPr lang="en-US" i="1" dirty="0">
                <a:effectLst/>
                <a:latin typeface="Calibri" panose="020F0502020204030204" pitchFamily="34" charset="0"/>
                <a:cs typeface="Calibri" panose="020F0502020204030204" pitchFamily="34" charset="0"/>
              </a:rPr>
              <a:t>p</a:t>
            </a:r>
            <a:r>
              <a:rPr lang="en-US" dirty="0">
                <a:effectLst/>
                <a:latin typeface="Calibri" panose="020F0502020204030204" pitchFamily="34" charset="0"/>
                <a:cs typeface="Calibri" panose="020F0502020204030204" pitchFamily="34" charset="0"/>
              </a:rPr>
              <a:t>(</a:t>
            </a:r>
            <a:r>
              <a:rPr lang="en-US" i="1" dirty="0" err="1">
                <a:effectLst/>
                <a:latin typeface="Calibri" panose="020F0502020204030204" pitchFamily="34" charset="0"/>
                <a:cs typeface="Calibri" panose="020F0502020204030204" pitchFamily="34" charset="0"/>
              </a:rPr>
              <a:t>w</a:t>
            </a:r>
            <a:r>
              <a:rPr lang="en-US" i="1" baseline="-25000" dirty="0" err="1">
                <a:effectLst/>
                <a:latin typeface="Calibri" panose="020F0502020204030204" pitchFamily="34" charset="0"/>
                <a:cs typeface="Calibri" panose="020F0502020204030204" pitchFamily="34" charset="0"/>
              </a:rPr>
              <a:t>t</a:t>
            </a:r>
            <a:r>
              <a:rPr lang="en-US" i="1" dirty="0">
                <a:effectLst/>
                <a:latin typeface="Calibri" panose="020F0502020204030204" pitchFamily="34" charset="0"/>
                <a:cs typeface="Calibri" panose="020F0502020204030204" pitchFamily="34" charset="0"/>
              </a:rPr>
              <a:t> </a:t>
            </a:r>
            <a:r>
              <a:rPr lang="en-US" dirty="0">
                <a:effectLst/>
                <a:latin typeface="Calibri" panose="020F0502020204030204" pitchFamily="34" charset="0"/>
                <a:cs typeface="Calibri" panose="020F0502020204030204" pitchFamily="34" charset="0"/>
              </a:rPr>
              <a:t>|w</a:t>
            </a:r>
            <a:r>
              <a:rPr lang="en-US" baseline="-25000" dirty="0">
                <a:effectLst/>
                <a:latin typeface="Calibri" panose="020F0502020204030204" pitchFamily="34" charset="0"/>
                <a:cs typeface="Calibri" panose="020F0502020204030204" pitchFamily="34" charset="0"/>
              </a:rPr>
              <a:t>&lt;</a:t>
            </a:r>
            <a:r>
              <a:rPr lang="en-US" i="1" baseline="-25000" dirty="0">
                <a:effectLst/>
                <a:latin typeface="Calibri" panose="020F0502020204030204" pitchFamily="34" charset="0"/>
                <a:cs typeface="Calibri" panose="020F0502020204030204" pitchFamily="34" charset="0"/>
              </a:rPr>
              <a:t>t</a:t>
            </a:r>
            <a:r>
              <a:rPr lang="en-US" i="1" dirty="0">
                <a:effectLst/>
                <a:latin typeface="Calibri" panose="020F0502020204030204" pitchFamily="34" charset="0"/>
                <a:cs typeface="Calibri" panose="020F0502020204030204" pitchFamily="34" charset="0"/>
              </a:rPr>
              <a:t> </a:t>
            </a:r>
            <a:r>
              <a:rPr lang="en-US" dirty="0">
                <a:effectLst/>
                <a:latin typeface="Calibri" panose="020F0502020204030204" pitchFamily="34" charset="0"/>
                <a:cs typeface="Calibri" panose="020F0502020204030204" pitchFamily="34" charset="0"/>
              </a:rPr>
              <a:t>) </a:t>
            </a:r>
          </a:p>
          <a:p>
            <a:pPr>
              <a:buFont typeface="+mj-lt"/>
              <a:buAutoNum type="arabicPeriod"/>
            </a:pPr>
            <a:r>
              <a:rPr lang="en-US" dirty="0">
                <a:effectLst/>
                <a:latin typeface="Calibri" panose="020F0502020204030204" pitchFamily="34" charset="0"/>
                <a:cs typeface="Calibri" panose="020F0502020204030204" pitchFamily="34" charset="0"/>
              </a:rPr>
              <a:t> Sort the words by likelihood, keep only the top </a:t>
            </a:r>
            <a:r>
              <a:rPr lang="en-US" i="1" dirty="0">
                <a:effectLst/>
                <a:latin typeface="Calibri" panose="020F0502020204030204" pitchFamily="34" charset="0"/>
                <a:cs typeface="Calibri" panose="020F0502020204030204" pitchFamily="34" charset="0"/>
              </a:rPr>
              <a:t>k </a:t>
            </a:r>
            <a:r>
              <a:rPr lang="en-US" dirty="0">
                <a:effectLst/>
                <a:latin typeface="Calibri" panose="020F0502020204030204" pitchFamily="34" charset="0"/>
                <a:cs typeface="Calibri" panose="020F0502020204030204" pitchFamily="34" charset="0"/>
              </a:rPr>
              <a:t>most probable words. </a:t>
            </a:r>
          </a:p>
          <a:p>
            <a:pPr>
              <a:buFont typeface="+mj-lt"/>
              <a:buAutoNum type="arabicPeriod"/>
            </a:pPr>
            <a:r>
              <a:rPr lang="en-US" dirty="0">
                <a:effectLst/>
                <a:latin typeface="Calibri" panose="020F0502020204030204" pitchFamily="34" charset="0"/>
                <a:cs typeface="Calibri" panose="020F0502020204030204" pitchFamily="34" charset="0"/>
              </a:rPr>
              <a:t> Renormalize the scores of the </a:t>
            </a:r>
            <a:r>
              <a:rPr lang="en-US" i="1" dirty="0">
                <a:effectLst/>
                <a:latin typeface="Calibri" panose="020F0502020204030204" pitchFamily="34" charset="0"/>
                <a:cs typeface="Calibri" panose="020F0502020204030204" pitchFamily="34" charset="0"/>
              </a:rPr>
              <a:t>k </a:t>
            </a:r>
            <a:r>
              <a:rPr lang="en-US" dirty="0">
                <a:effectLst/>
                <a:latin typeface="Calibri" panose="020F0502020204030204" pitchFamily="34" charset="0"/>
                <a:cs typeface="Calibri" panose="020F0502020204030204" pitchFamily="34" charset="0"/>
              </a:rPr>
              <a:t>words to be a legitimate probability distribution. </a:t>
            </a:r>
          </a:p>
          <a:p>
            <a:pPr>
              <a:buFont typeface="+mj-lt"/>
              <a:buAutoNum type="arabicPeriod"/>
            </a:pPr>
            <a:r>
              <a:rPr lang="en-US" dirty="0">
                <a:effectLst/>
                <a:latin typeface="Calibri" panose="020F0502020204030204" pitchFamily="34" charset="0"/>
                <a:cs typeface="Calibri" panose="020F0502020204030204" pitchFamily="34" charset="0"/>
              </a:rPr>
              <a:t> Randomly sample a word from within these remaining </a:t>
            </a:r>
            <a:r>
              <a:rPr lang="en-US" i="1" dirty="0">
                <a:effectLst/>
                <a:latin typeface="Calibri" panose="020F0502020204030204" pitchFamily="34" charset="0"/>
                <a:cs typeface="Calibri" panose="020F0502020204030204" pitchFamily="34" charset="0"/>
              </a:rPr>
              <a:t>k </a:t>
            </a:r>
            <a:r>
              <a:rPr lang="en-US" dirty="0">
                <a:effectLst/>
                <a:latin typeface="Calibri" panose="020F0502020204030204" pitchFamily="34" charset="0"/>
                <a:cs typeface="Calibri" panose="020F0502020204030204" pitchFamily="34" charset="0"/>
              </a:rPr>
              <a:t>most-probable words according to its probability</a:t>
            </a:r>
            <a:r>
              <a:rPr lang="en-US" sz="1800" dirty="0">
                <a:effectLst/>
                <a:latin typeface="NimbusRomNo9L"/>
              </a:rPr>
              <a:t>. </a:t>
            </a:r>
            <a:endParaRPr lang="en-US" sz="1200" dirty="0"/>
          </a:p>
          <a:p>
            <a:pPr>
              <a:buFont typeface="+mj-lt"/>
              <a:buAutoNum type="arabicPeriod"/>
            </a:pPr>
            <a:endParaRPr lang="en-US" sz="1800" dirty="0">
              <a:effectLst/>
              <a:latin typeface="NimbusRomNo9L"/>
            </a:endParaRPr>
          </a:p>
          <a:p>
            <a:endParaRPr lang="en-US" dirty="0"/>
          </a:p>
        </p:txBody>
      </p:sp>
    </p:spTree>
    <p:extLst>
      <p:ext uri="{BB962C8B-B14F-4D97-AF65-F5344CB8AC3E}">
        <p14:creationId xmlns:p14="http://schemas.microsoft.com/office/powerpoint/2010/main" val="42017432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D52CB-08D4-CCE6-6FA8-4C9FBEAECA5E}"/>
              </a:ext>
            </a:extLst>
          </p:cNvPr>
          <p:cNvSpPr>
            <a:spLocks noGrp="1"/>
          </p:cNvSpPr>
          <p:nvPr>
            <p:ph type="title"/>
          </p:nvPr>
        </p:nvSpPr>
        <p:spPr/>
        <p:txBody>
          <a:bodyPr/>
          <a:lstStyle/>
          <a:p>
            <a:r>
              <a:rPr lang="en-US" dirty="0"/>
              <a:t>Top-p sampling (= nucleus sampling)</a:t>
            </a:r>
          </a:p>
        </p:txBody>
      </p:sp>
      <p:sp>
        <p:nvSpPr>
          <p:cNvPr id="3" name="Content Placeholder 2">
            <a:extLst>
              <a:ext uri="{FF2B5EF4-FFF2-40B4-BE49-F238E27FC236}">
                <a16:creationId xmlns:a16="http://schemas.microsoft.com/office/drawing/2014/main" id="{009042F0-6D93-C0E2-DE8F-5745A6062B3E}"/>
              </a:ext>
            </a:extLst>
          </p:cNvPr>
          <p:cNvSpPr>
            <a:spLocks noGrp="1"/>
          </p:cNvSpPr>
          <p:nvPr>
            <p:ph idx="1"/>
          </p:nvPr>
        </p:nvSpPr>
        <p:spPr/>
        <p:txBody>
          <a:bodyPr>
            <a:normAutofit/>
          </a:bodyPr>
          <a:lstStyle/>
          <a:p>
            <a:pPr marL="0" indent="0"/>
            <a:r>
              <a:rPr lang="en-US" sz="3200" dirty="0">
                <a:effectLst/>
                <a:latin typeface="Calibri" panose="020F0502020204030204" pitchFamily="34" charset="0"/>
                <a:cs typeface="Calibri" panose="020F0502020204030204" pitchFamily="34" charset="0"/>
              </a:rPr>
              <a:t>Problem with top-</a:t>
            </a:r>
            <a:r>
              <a:rPr lang="en-US" sz="3200" i="1" dirty="0">
                <a:effectLst/>
                <a:latin typeface="Calibri" panose="020F0502020204030204" pitchFamily="34" charset="0"/>
                <a:cs typeface="Calibri" panose="020F0502020204030204" pitchFamily="34" charset="0"/>
              </a:rPr>
              <a:t>k:  k </a:t>
            </a:r>
            <a:r>
              <a:rPr lang="en-US" sz="3200" dirty="0">
                <a:effectLst/>
                <a:latin typeface="Calibri" panose="020F0502020204030204" pitchFamily="34" charset="0"/>
                <a:cs typeface="Calibri" panose="020F0502020204030204" pitchFamily="34" charset="0"/>
              </a:rPr>
              <a:t>is fixed</a:t>
            </a:r>
            <a:r>
              <a:rPr lang="en-US" sz="3200" dirty="0">
                <a:latin typeface="Calibri" panose="020F0502020204030204" pitchFamily="34" charset="0"/>
                <a:cs typeface="Calibri" panose="020F0502020204030204" pitchFamily="34" charset="0"/>
              </a:rPr>
              <a:t> so may cover very different amounts of probability mass in different situations</a:t>
            </a:r>
          </a:p>
          <a:p>
            <a:pPr marL="0" indent="0"/>
            <a:r>
              <a:rPr lang="en-US" sz="3200" dirty="0">
                <a:effectLst/>
                <a:latin typeface="Calibri" panose="020F0502020204030204" pitchFamily="34" charset="0"/>
                <a:cs typeface="Calibri" panose="020F0502020204030204" pitchFamily="34" charset="0"/>
              </a:rPr>
              <a:t>Idea: Instead, keep the top </a:t>
            </a:r>
            <a:r>
              <a:rPr lang="en-US" sz="3200" i="1" dirty="0">
                <a:effectLst/>
                <a:latin typeface="Calibri" panose="020F0502020204030204" pitchFamily="34" charset="0"/>
                <a:cs typeface="Calibri" panose="020F0502020204030204" pitchFamily="34" charset="0"/>
              </a:rPr>
              <a:t>p</a:t>
            </a:r>
            <a:r>
              <a:rPr lang="en-US" sz="3200" dirty="0">
                <a:effectLst/>
                <a:latin typeface="Calibri" panose="020F0502020204030204" pitchFamily="34" charset="0"/>
                <a:cs typeface="Calibri" panose="020F0502020204030204" pitchFamily="34" charset="0"/>
              </a:rPr>
              <a:t> percent of the probability mass</a:t>
            </a:r>
            <a:endParaRPr lang="en-US" sz="3200" dirty="0">
              <a:latin typeface="Calibri" panose="020F0502020204030204" pitchFamily="34" charset="0"/>
              <a:cs typeface="Calibri" panose="020F0502020204030204" pitchFamily="34" charset="0"/>
            </a:endParaRPr>
          </a:p>
          <a:p>
            <a:pPr marL="0" indent="0"/>
            <a:r>
              <a:rPr lang="en-US" sz="3200" dirty="0">
                <a:effectLst/>
                <a:latin typeface="Calibri" panose="020F0502020204030204" pitchFamily="34" charset="0"/>
                <a:cs typeface="Calibri" panose="020F0502020204030204" pitchFamily="34" charset="0"/>
              </a:rPr>
              <a:t>Given a distribution </a:t>
            </a:r>
            <a:r>
              <a:rPr lang="en-US" sz="3200" i="1" dirty="0">
                <a:effectLst/>
                <a:latin typeface="Calibri" panose="020F0502020204030204" pitchFamily="34" charset="0"/>
                <a:cs typeface="Calibri" panose="020F0502020204030204" pitchFamily="34" charset="0"/>
              </a:rPr>
              <a:t>P</a:t>
            </a:r>
            <a:r>
              <a:rPr lang="en-US" sz="3200" dirty="0">
                <a:effectLst/>
                <a:latin typeface="Calibri" panose="020F0502020204030204" pitchFamily="34" charset="0"/>
                <a:cs typeface="Calibri" panose="020F0502020204030204" pitchFamily="34" charset="0"/>
              </a:rPr>
              <a:t>(</a:t>
            </a:r>
            <a:r>
              <a:rPr lang="en-US" sz="3200" i="1" dirty="0" err="1">
                <a:effectLst/>
                <a:latin typeface="Calibri" panose="020F0502020204030204" pitchFamily="34" charset="0"/>
                <a:cs typeface="Calibri" panose="020F0502020204030204" pitchFamily="34" charset="0"/>
              </a:rPr>
              <a:t>w</a:t>
            </a:r>
            <a:r>
              <a:rPr lang="en-US" sz="4000" i="1" baseline="-25000" dirty="0" err="1">
                <a:effectLst/>
                <a:latin typeface="Calibri" panose="020F0502020204030204" pitchFamily="34" charset="0"/>
                <a:cs typeface="Calibri" panose="020F0502020204030204" pitchFamily="34" charset="0"/>
              </a:rPr>
              <a:t>t</a:t>
            </a:r>
            <a:r>
              <a:rPr lang="en-US" sz="3200" i="1" dirty="0">
                <a:effectLst/>
                <a:latin typeface="Calibri" panose="020F0502020204030204" pitchFamily="34" charset="0"/>
                <a:cs typeface="Calibri" panose="020F0502020204030204" pitchFamily="34" charset="0"/>
              </a:rPr>
              <a:t> </a:t>
            </a:r>
            <a:r>
              <a:rPr lang="en-US" sz="3200" dirty="0">
                <a:effectLst/>
                <a:latin typeface="Calibri" panose="020F0502020204030204" pitchFamily="34" charset="0"/>
                <a:cs typeface="Calibri" panose="020F0502020204030204" pitchFamily="34" charset="0"/>
              </a:rPr>
              <a:t>|</a:t>
            </a:r>
            <a:r>
              <a:rPr lang="en-US" sz="3200" b="1" dirty="0">
                <a:effectLst/>
                <a:latin typeface="Calibri" panose="020F0502020204030204" pitchFamily="34" charset="0"/>
                <a:cs typeface="Calibri" panose="020F0502020204030204" pitchFamily="34" charset="0"/>
              </a:rPr>
              <a:t>w</a:t>
            </a:r>
            <a:r>
              <a:rPr lang="en-US" sz="4000" baseline="-25000" dirty="0">
                <a:effectLst/>
                <a:latin typeface="Calibri" panose="020F0502020204030204" pitchFamily="34" charset="0"/>
                <a:cs typeface="Calibri" panose="020F0502020204030204" pitchFamily="34" charset="0"/>
              </a:rPr>
              <a:t>&lt;</a:t>
            </a:r>
            <a:r>
              <a:rPr lang="en-US" sz="4000" i="1" baseline="-25000" dirty="0">
                <a:effectLst/>
                <a:latin typeface="Calibri" panose="020F0502020204030204" pitchFamily="34" charset="0"/>
                <a:cs typeface="Calibri" panose="020F0502020204030204" pitchFamily="34" charset="0"/>
              </a:rPr>
              <a:t>t</a:t>
            </a:r>
            <a:r>
              <a:rPr lang="en-US" sz="3200" i="1" dirty="0">
                <a:effectLst/>
                <a:latin typeface="Calibri" panose="020F0502020204030204" pitchFamily="34" charset="0"/>
                <a:cs typeface="Calibri" panose="020F0502020204030204" pitchFamily="34" charset="0"/>
              </a:rPr>
              <a:t> </a:t>
            </a:r>
            <a:r>
              <a:rPr lang="en-US" sz="3200" dirty="0">
                <a:effectLst/>
                <a:latin typeface="Calibri" panose="020F0502020204030204" pitchFamily="34" charset="0"/>
                <a:cs typeface="Calibri" panose="020F0502020204030204" pitchFamily="34" charset="0"/>
              </a:rPr>
              <a:t>), the top-</a:t>
            </a:r>
            <a:r>
              <a:rPr lang="en-US" sz="3200" i="1" dirty="0">
                <a:effectLst/>
                <a:latin typeface="Calibri" panose="020F0502020204030204" pitchFamily="34" charset="0"/>
                <a:cs typeface="Calibri" panose="020F0502020204030204" pitchFamily="34" charset="0"/>
              </a:rPr>
              <a:t>p </a:t>
            </a:r>
            <a:r>
              <a:rPr lang="en-US" sz="3200" dirty="0">
                <a:effectLst/>
                <a:latin typeface="Calibri" panose="020F0502020204030204" pitchFamily="34" charset="0"/>
                <a:cs typeface="Calibri" panose="020F0502020204030204" pitchFamily="34" charset="0"/>
              </a:rPr>
              <a:t>vocabulary </a:t>
            </a:r>
            <a:r>
              <a:rPr lang="en-US" sz="3200" i="1" dirty="0">
                <a:effectLst/>
                <a:latin typeface="Calibri" panose="020F0502020204030204" pitchFamily="34" charset="0"/>
                <a:cs typeface="Calibri" panose="020F0502020204030204" pitchFamily="34" charset="0"/>
              </a:rPr>
              <a:t>V </a:t>
            </a:r>
            <a:r>
              <a:rPr lang="en-US" sz="3200" dirty="0">
                <a:effectLst/>
                <a:latin typeface="Calibri" panose="020F0502020204030204" pitchFamily="34" charset="0"/>
                <a:cs typeface="Calibri" panose="020F0502020204030204" pitchFamily="34" charset="0"/>
              </a:rPr>
              <a:t>( </a:t>
            </a:r>
            <a:r>
              <a:rPr lang="en-US" sz="3200" i="1" dirty="0">
                <a:effectLst/>
                <a:latin typeface="Calibri" panose="020F0502020204030204" pitchFamily="34" charset="0"/>
                <a:cs typeface="Calibri" panose="020F0502020204030204" pitchFamily="34" charset="0"/>
              </a:rPr>
              <a:t>p</a:t>
            </a:r>
            <a:r>
              <a:rPr lang="en-US" sz="3200" dirty="0">
                <a:effectLst/>
                <a:latin typeface="Calibri" panose="020F0502020204030204" pitchFamily="34" charset="0"/>
                <a:cs typeface="Calibri" panose="020F0502020204030204" pitchFamily="34" charset="0"/>
              </a:rPr>
              <a:t>) is the smallest set of words such that </a:t>
            </a:r>
            <a:endParaRPr lang="en-US" sz="3200" dirty="0">
              <a:latin typeface="Calibri" panose="020F0502020204030204" pitchFamily="34" charset="0"/>
              <a:cs typeface="Calibri" panose="020F0502020204030204" pitchFamily="34" charset="0"/>
            </a:endParaRPr>
          </a:p>
          <a:p>
            <a:pPr>
              <a:buFont typeface="+mj-lt"/>
              <a:buAutoNum type="arabicPeriod"/>
            </a:pPr>
            <a:endParaRPr lang="en-US" sz="1800" dirty="0">
              <a:effectLst/>
              <a:latin typeface="NimbusRomNo9L"/>
            </a:endParaRPr>
          </a:p>
          <a:p>
            <a:endParaRPr lang="en-US" dirty="0"/>
          </a:p>
        </p:txBody>
      </p:sp>
      <p:sp>
        <p:nvSpPr>
          <p:cNvPr id="4" name="TextBox 3">
            <a:extLst>
              <a:ext uri="{FF2B5EF4-FFF2-40B4-BE49-F238E27FC236}">
                <a16:creationId xmlns:a16="http://schemas.microsoft.com/office/drawing/2014/main" id="{D9AC3AC9-5189-EE24-9DED-DAE43A6DD265}"/>
              </a:ext>
            </a:extLst>
          </p:cNvPr>
          <p:cNvSpPr txBox="1"/>
          <p:nvPr/>
        </p:nvSpPr>
        <p:spPr>
          <a:xfrm>
            <a:off x="8458200" y="971395"/>
            <a:ext cx="2238498" cy="369332"/>
          </a:xfrm>
          <a:prstGeom prst="rect">
            <a:avLst/>
          </a:prstGeom>
          <a:noFill/>
        </p:spPr>
        <p:txBody>
          <a:bodyPr wrap="none" rtlCol="0">
            <a:spAutoFit/>
          </a:bodyPr>
          <a:lstStyle/>
          <a:p>
            <a:r>
              <a:rPr lang="en-US" sz="1800" dirty="0">
                <a:solidFill>
                  <a:srgbClr val="0000FF"/>
                </a:solidFill>
                <a:effectLst/>
                <a:latin typeface="NimbusRomNo9L"/>
              </a:rPr>
              <a:t>Holtzman et al.</a:t>
            </a:r>
            <a:r>
              <a:rPr lang="en-US" sz="1800" dirty="0">
                <a:effectLst/>
                <a:latin typeface="NimbusRomNo9L"/>
              </a:rPr>
              <a:t>, </a:t>
            </a:r>
            <a:r>
              <a:rPr lang="en-US" sz="1800" dirty="0">
                <a:solidFill>
                  <a:srgbClr val="0000FF"/>
                </a:solidFill>
                <a:effectLst/>
                <a:latin typeface="NimbusRomNo9L"/>
              </a:rPr>
              <a:t>2020 </a:t>
            </a:r>
            <a:endParaRPr lang="en-US" dirty="0"/>
          </a:p>
        </p:txBody>
      </p:sp>
      <p:pic>
        <p:nvPicPr>
          <p:cNvPr id="5" name="Picture 4">
            <a:extLst>
              <a:ext uri="{FF2B5EF4-FFF2-40B4-BE49-F238E27FC236}">
                <a16:creationId xmlns:a16="http://schemas.microsoft.com/office/drawing/2014/main" id="{2A0C97E6-6438-9459-343B-2A80E22A9640}"/>
              </a:ext>
            </a:extLst>
          </p:cNvPr>
          <p:cNvPicPr>
            <a:picLocks noChangeAspect="1"/>
          </p:cNvPicPr>
          <p:nvPr/>
        </p:nvPicPr>
        <p:blipFill>
          <a:blip r:embed="rId3"/>
          <a:stretch>
            <a:fillRect/>
          </a:stretch>
        </p:blipFill>
        <p:spPr>
          <a:xfrm>
            <a:off x="3733800" y="4532929"/>
            <a:ext cx="4494776" cy="1639271"/>
          </a:xfrm>
          <a:prstGeom prst="rect">
            <a:avLst/>
          </a:prstGeom>
        </p:spPr>
      </p:pic>
    </p:spTree>
    <p:extLst>
      <p:ext uri="{BB962C8B-B14F-4D97-AF65-F5344CB8AC3E}">
        <p14:creationId xmlns:p14="http://schemas.microsoft.com/office/powerpoint/2010/main" val="1035657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D52CB-08D4-CCE6-6FA8-4C9FBEAECA5E}"/>
              </a:ext>
            </a:extLst>
          </p:cNvPr>
          <p:cNvSpPr>
            <a:spLocks noGrp="1"/>
          </p:cNvSpPr>
          <p:nvPr>
            <p:ph type="title"/>
          </p:nvPr>
        </p:nvSpPr>
        <p:spPr/>
        <p:txBody>
          <a:bodyPr/>
          <a:lstStyle/>
          <a:p>
            <a:r>
              <a:rPr lang="en-US" dirty="0"/>
              <a:t>Temperature sampling</a:t>
            </a:r>
          </a:p>
        </p:txBody>
      </p:sp>
      <p:sp>
        <p:nvSpPr>
          <p:cNvPr id="3" name="Content Placeholder 2">
            <a:extLst>
              <a:ext uri="{FF2B5EF4-FFF2-40B4-BE49-F238E27FC236}">
                <a16:creationId xmlns:a16="http://schemas.microsoft.com/office/drawing/2014/main" id="{009042F0-6D93-C0E2-DE8F-5745A6062B3E}"/>
              </a:ext>
            </a:extLst>
          </p:cNvPr>
          <p:cNvSpPr>
            <a:spLocks noGrp="1"/>
          </p:cNvSpPr>
          <p:nvPr>
            <p:ph idx="1"/>
          </p:nvPr>
        </p:nvSpPr>
        <p:spPr>
          <a:xfrm>
            <a:off x="1097285" y="1600200"/>
            <a:ext cx="10058401" cy="5257800"/>
          </a:xfrm>
        </p:spPr>
        <p:txBody>
          <a:bodyPr>
            <a:normAutofit/>
          </a:bodyPr>
          <a:lstStyle/>
          <a:p>
            <a:pPr marL="0" indent="0"/>
            <a:r>
              <a:rPr lang="en-US" sz="3200" dirty="0">
                <a:latin typeface="Calibri" panose="020F0502020204030204" pitchFamily="34" charset="0"/>
                <a:cs typeface="Calibri" panose="020F0502020204030204" pitchFamily="34" charset="0"/>
              </a:rPr>
              <a:t>Reshape the distribution instead of truncating it</a:t>
            </a:r>
          </a:p>
          <a:p>
            <a:pPr marL="0" indent="0"/>
            <a:r>
              <a:rPr lang="en-US" sz="3200" dirty="0"/>
              <a:t>Intuition from thermodynamics, </a:t>
            </a:r>
          </a:p>
          <a:p>
            <a:pPr marL="457200" indent="-457200">
              <a:buFont typeface="Arial" panose="020B0604020202020204" pitchFamily="34" charset="0"/>
              <a:buChar char="•"/>
            </a:pPr>
            <a:r>
              <a:rPr lang="en-US" dirty="0"/>
              <a:t>a system at high temperature is flexible and can explore many possible states,</a:t>
            </a:r>
          </a:p>
          <a:p>
            <a:pPr marL="457200" indent="-457200">
              <a:buFont typeface="Arial" panose="020B0604020202020204" pitchFamily="34" charset="0"/>
              <a:buChar char="•"/>
            </a:pPr>
            <a:r>
              <a:rPr lang="en-US" dirty="0"/>
              <a:t>a system at lower temperature is likely to explore a subset of lower energy (better) states.</a:t>
            </a:r>
          </a:p>
          <a:p>
            <a:pPr marL="0" indent="0"/>
            <a:endParaRPr lang="en-US" dirty="0"/>
          </a:p>
          <a:p>
            <a:pPr marL="0" indent="0"/>
            <a:r>
              <a:rPr lang="en-US" dirty="0"/>
              <a:t> In </a:t>
            </a:r>
            <a:r>
              <a:rPr lang="en-US" b="1" dirty="0"/>
              <a:t>low-temperature sampling</a:t>
            </a:r>
            <a:r>
              <a:rPr lang="en-US" dirty="0"/>
              <a:t>,  (</a:t>
            </a:r>
            <a:r>
              <a:rPr lang="el-GR" dirty="0">
                <a:latin typeface="Calibri" panose="020F0502020204030204" pitchFamily="34" charset="0"/>
                <a:cs typeface="Calibri" panose="020F0502020204030204" pitchFamily="34" charset="0"/>
              </a:rPr>
              <a:t>τ ≤ 1</a:t>
            </a:r>
            <a:r>
              <a:rPr lang="en-US" dirty="0">
                <a:latin typeface="Calibri" panose="020F0502020204030204" pitchFamily="34" charset="0"/>
                <a:cs typeface="Calibri" panose="020F0502020204030204" pitchFamily="34" charset="0"/>
              </a:rPr>
              <a:t>) </a:t>
            </a:r>
            <a:r>
              <a:rPr lang="en-US" dirty="0"/>
              <a:t>we smoothly</a:t>
            </a:r>
          </a:p>
          <a:p>
            <a:pPr marL="457200" indent="-457200">
              <a:buFont typeface="Arial" panose="020B0604020202020204" pitchFamily="34" charset="0"/>
              <a:buChar char="•"/>
            </a:pPr>
            <a:r>
              <a:rPr lang="en-US" dirty="0"/>
              <a:t>increase the probability of the most probable words</a:t>
            </a:r>
          </a:p>
          <a:p>
            <a:pPr marL="457200" indent="-457200">
              <a:buFont typeface="Arial" panose="020B0604020202020204" pitchFamily="34" charset="0"/>
              <a:buChar char="•"/>
            </a:pPr>
            <a:r>
              <a:rPr lang="en-US" dirty="0"/>
              <a:t>decrease the probability of the rare words. </a:t>
            </a:r>
            <a:endParaRPr lang="en-US" sz="3200" dirty="0"/>
          </a:p>
          <a:p>
            <a:pPr marL="0" indent="0"/>
            <a:endParaRPr lang="en-US" sz="3200" dirty="0">
              <a:latin typeface="Calibri" panose="020F0502020204030204" pitchFamily="34" charset="0"/>
              <a:cs typeface="Calibri" panose="020F0502020204030204" pitchFamily="34" charset="0"/>
            </a:endParaRPr>
          </a:p>
          <a:p>
            <a:pPr marL="0" indent="0"/>
            <a:endParaRPr lang="en-US" sz="3200" dirty="0">
              <a:latin typeface="Calibri" panose="020F0502020204030204" pitchFamily="34" charset="0"/>
              <a:cs typeface="Calibri" panose="020F0502020204030204" pitchFamily="34" charset="0"/>
            </a:endParaRPr>
          </a:p>
          <a:p>
            <a:pPr>
              <a:buFont typeface="+mj-lt"/>
              <a:buAutoNum type="arabicPeriod"/>
            </a:pPr>
            <a:endParaRPr lang="en-US" sz="1800" dirty="0">
              <a:effectLst/>
              <a:latin typeface="NimbusRomNo9L"/>
            </a:endParaRPr>
          </a:p>
          <a:p>
            <a:endParaRPr lang="en-US" dirty="0"/>
          </a:p>
        </p:txBody>
      </p:sp>
    </p:spTree>
    <p:extLst>
      <p:ext uri="{BB962C8B-B14F-4D97-AF65-F5344CB8AC3E}">
        <p14:creationId xmlns:p14="http://schemas.microsoft.com/office/powerpoint/2010/main" val="3799974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D52CB-08D4-CCE6-6FA8-4C9FBEAECA5E}"/>
              </a:ext>
            </a:extLst>
          </p:cNvPr>
          <p:cNvSpPr>
            <a:spLocks noGrp="1"/>
          </p:cNvSpPr>
          <p:nvPr>
            <p:ph type="title"/>
          </p:nvPr>
        </p:nvSpPr>
        <p:spPr/>
        <p:txBody>
          <a:bodyPr/>
          <a:lstStyle/>
          <a:p>
            <a:r>
              <a:rPr lang="en-US" dirty="0"/>
              <a:t>Temperature sampling</a:t>
            </a:r>
          </a:p>
        </p:txBody>
      </p:sp>
      <p:sp>
        <p:nvSpPr>
          <p:cNvPr id="3" name="Content Placeholder 2">
            <a:extLst>
              <a:ext uri="{FF2B5EF4-FFF2-40B4-BE49-F238E27FC236}">
                <a16:creationId xmlns:a16="http://schemas.microsoft.com/office/drawing/2014/main" id="{009042F0-6D93-C0E2-DE8F-5745A6062B3E}"/>
              </a:ext>
            </a:extLst>
          </p:cNvPr>
          <p:cNvSpPr>
            <a:spLocks noGrp="1"/>
          </p:cNvSpPr>
          <p:nvPr>
            <p:ph idx="1"/>
          </p:nvPr>
        </p:nvSpPr>
        <p:spPr>
          <a:xfrm>
            <a:off x="1097285" y="1600200"/>
            <a:ext cx="10485115" cy="5257800"/>
          </a:xfrm>
        </p:spPr>
        <p:txBody>
          <a:bodyPr>
            <a:normAutofit/>
          </a:bodyPr>
          <a:lstStyle/>
          <a:p>
            <a:r>
              <a:rPr lang="en-US" sz="3600" dirty="0">
                <a:effectLst/>
                <a:latin typeface="Calibri" panose="020F0502020204030204" pitchFamily="34" charset="0"/>
                <a:cs typeface="Calibri" panose="020F0502020204030204" pitchFamily="34" charset="0"/>
              </a:rPr>
              <a:t>Divide the logit by a temperature parameter </a:t>
            </a:r>
            <a:r>
              <a:rPr lang="el-GR" sz="3600" dirty="0">
                <a:effectLst/>
                <a:latin typeface="Calibri" panose="020F0502020204030204" pitchFamily="34" charset="0"/>
                <a:cs typeface="Calibri" panose="020F0502020204030204" pitchFamily="34" charset="0"/>
              </a:rPr>
              <a:t>τ </a:t>
            </a:r>
            <a:r>
              <a:rPr lang="en-US" sz="3600" dirty="0">
                <a:effectLst/>
                <a:latin typeface="Calibri" panose="020F0502020204030204" pitchFamily="34" charset="0"/>
                <a:cs typeface="Calibri" panose="020F0502020204030204" pitchFamily="34" charset="0"/>
              </a:rPr>
              <a:t>before passing it through the </a:t>
            </a:r>
            <a:r>
              <a:rPr lang="en-US" sz="3600" dirty="0" err="1">
                <a:effectLst/>
                <a:latin typeface="Calibri" panose="020F0502020204030204" pitchFamily="34" charset="0"/>
                <a:cs typeface="Calibri" panose="020F0502020204030204" pitchFamily="34" charset="0"/>
              </a:rPr>
              <a:t>softmax</a:t>
            </a:r>
            <a:r>
              <a:rPr lang="en-US" sz="3600" dirty="0">
                <a:latin typeface="Calibri" panose="020F0502020204030204" pitchFamily="34" charset="0"/>
                <a:cs typeface="Calibri" panose="020F0502020204030204" pitchFamily="34" charset="0"/>
              </a:rPr>
              <a:t>.</a:t>
            </a:r>
          </a:p>
          <a:p>
            <a:endParaRPr lang="en-US" sz="3600" dirty="0">
              <a:latin typeface="Calibri" panose="020F0502020204030204" pitchFamily="34" charset="0"/>
              <a:cs typeface="Calibri" panose="020F0502020204030204" pitchFamily="34" charset="0"/>
            </a:endParaRPr>
          </a:p>
          <a:p>
            <a:r>
              <a:rPr lang="en-US" sz="3600" dirty="0">
                <a:latin typeface="Calibri" panose="020F0502020204030204" pitchFamily="34" charset="0"/>
                <a:cs typeface="Calibri" panose="020F0502020204030204" pitchFamily="34" charset="0"/>
              </a:rPr>
              <a:t>Instead of</a:t>
            </a:r>
          </a:p>
          <a:p>
            <a:endParaRPr lang="en-US" sz="3600" dirty="0">
              <a:latin typeface="Calibri" panose="020F0502020204030204" pitchFamily="34" charset="0"/>
              <a:cs typeface="Calibri" panose="020F0502020204030204" pitchFamily="34" charset="0"/>
            </a:endParaRPr>
          </a:p>
          <a:p>
            <a:r>
              <a:rPr lang="en-US" sz="3600" dirty="0">
                <a:latin typeface="Calibri" panose="020F0502020204030204" pitchFamily="34" charset="0"/>
                <a:cs typeface="Calibri" panose="020F0502020204030204" pitchFamily="34" charset="0"/>
              </a:rPr>
              <a:t>We do  </a:t>
            </a:r>
          </a:p>
          <a:p>
            <a:pPr marL="0" indent="0"/>
            <a:endParaRPr lang="en-US" sz="3200" dirty="0">
              <a:latin typeface="Calibri" panose="020F0502020204030204" pitchFamily="34" charset="0"/>
              <a:cs typeface="Calibri" panose="020F0502020204030204" pitchFamily="34" charset="0"/>
            </a:endParaRPr>
          </a:p>
          <a:p>
            <a:pPr marL="0" indent="0"/>
            <a:endParaRPr lang="en-US" sz="3200" dirty="0">
              <a:latin typeface="Calibri" panose="020F0502020204030204" pitchFamily="34" charset="0"/>
              <a:cs typeface="Calibri" panose="020F0502020204030204" pitchFamily="34" charset="0"/>
            </a:endParaRPr>
          </a:p>
          <a:p>
            <a:pPr>
              <a:buFont typeface="+mj-lt"/>
              <a:buAutoNum type="arabicPeriod"/>
            </a:pPr>
            <a:endParaRPr lang="en-US" sz="1800" dirty="0">
              <a:effectLst/>
              <a:latin typeface="NimbusRomNo9L"/>
            </a:endParaRPr>
          </a:p>
          <a:p>
            <a:endParaRPr lang="en-US" dirty="0"/>
          </a:p>
        </p:txBody>
      </p:sp>
      <p:pic>
        <p:nvPicPr>
          <p:cNvPr id="4" name="Picture 3">
            <a:extLst>
              <a:ext uri="{FF2B5EF4-FFF2-40B4-BE49-F238E27FC236}">
                <a16:creationId xmlns:a16="http://schemas.microsoft.com/office/drawing/2014/main" id="{1BCE8FFC-E316-19B6-BABB-497FA79262FE}"/>
              </a:ext>
            </a:extLst>
          </p:cNvPr>
          <p:cNvPicPr>
            <a:picLocks noChangeAspect="1"/>
          </p:cNvPicPr>
          <p:nvPr/>
        </p:nvPicPr>
        <p:blipFill>
          <a:blip r:embed="rId3"/>
          <a:stretch>
            <a:fillRect/>
          </a:stretch>
        </p:blipFill>
        <p:spPr>
          <a:xfrm>
            <a:off x="2971800" y="3604846"/>
            <a:ext cx="5029201" cy="967154"/>
          </a:xfrm>
          <a:prstGeom prst="rect">
            <a:avLst/>
          </a:prstGeom>
        </p:spPr>
      </p:pic>
      <p:pic>
        <p:nvPicPr>
          <p:cNvPr id="5" name="Picture 4">
            <a:extLst>
              <a:ext uri="{FF2B5EF4-FFF2-40B4-BE49-F238E27FC236}">
                <a16:creationId xmlns:a16="http://schemas.microsoft.com/office/drawing/2014/main" id="{BBA8AD71-0D5C-C2ED-2B1D-6DFF6D5CCD76}"/>
              </a:ext>
            </a:extLst>
          </p:cNvPr>
          <p:cNvPicPr>
            <a:picLocks noChangeAspect="1"/>
          </p:cNvPicPr>
          <p:nvPr/>
        </p:nvPicPr>
        <p:blipFill>
          <a:blip r:embed="rId4"/>
          <a:stretch>
            <a:fillRect/>
          </a:stretch>
        </p:blipFill>
        <p:spPr>
          <a:xfrm>
            <a:off x="3276600" y="5295900"/>
            <a:ext cx="5287108" cy="838200"/>
          </a:xfrm>
          <a:prstGeom prst="rect">
            <a:avLst/>
          </a:prstGeom>
        </p:spPr>
      </p:pic>
      <p:cxnSp>
        <p:nvCxnSpPr>
          <p:cNvPr id="7" name="Straight Connector 6">
            <a:extLst>
              <a:ext uri="{FF2B5EF4-FFF2-40B4-BE49-F238E27FC236}">
                <a16:creationId xmlns:a16="http://schemas.microsoft.com/office/drawing/2014/main" id="{16FBE5E5-7FD3-77F2-0F10-E0BA8F55ADB1}"/>
              </a:ext>
            </a:extLst>
          </p:cNvPr>
          <p:cNvCxnSpPr>
            <a:cxnSpLocks/>
          </p:cNvCxnSpPr>
          <p:nvPr/>
        </p:nvCxnSpPr>
        <p:spPr>
          <a:xfrm>
            <a:off x="2814841" y="4062046"/>
            <a:ext cx="5338559" cy="0"/>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41908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D52CB-08D4-CCE6-6FA8-4C9FBEAECA5E}"/>
              </a:ext>
            </a:extLst>
          </p:cNvPr>
          <p:cNvSpPr>
            <a:spLocks noGrp="1"/>
          </p:cNvSpPr>
          <p:nvPr>
            <p:ph type="title"/>
          </p:nvPr>
        </p:nvSpPr>
        <p:spPr/>
        <p:txBody>
          <a:bodyPr/>
          <a:lstStyle/>
          <a:p>
            <a:r>
              <a:rPr lang="en-US" dirty="0"/>
              <a:t>Temperature sampling</a:t>
            </a:r>
          </a:p>
        </p:txBody>
      </p:sp>
      <p:sp>
        <p:nvSpPr>
          <p:cNvPr id="3" name="Content Placeholder 2">
            <a:extLst>
              <a:ext uri="{FF2B5EF4-FFF2-40B4-BE49-F238E27FC236}">
                <a16:creationId xmlns:a16="http://schemas.microsoft.com/office/drawing/2014/main" id="{009042F0-6D93-C0E2-DE8F-5745A6062B3E}"/>
              </a:ext>
            </a:extLst>
          </p:cNvPr>
          <p:cNvSpPr>
            <a:spLocks noGrp="1"/>
          </p:cNvSpPr>
          <p:nvPr>
            <p:ph idx="1"/>
          </p:nvPr>
        </p:nvSpPr>
        <p:spPr>
          <a:xfrm>
            <a:off x="883922" y="2590800"/>
            <a:ext cx="10485115" cy="4107597"/>
          </a:xfrm>
        </p:spPr>
        <p:txBody>
          <a:bodyPr>
            <a:normAutofit/>
          </a:bodyPr>
          <a:lstStyle/>
          <a:p>
            <a:r>
              <a:rPr lang="en-US" sz="3600" dirty="0">
                <a:effectLst/>
                <a:latin typeface="Calibri" panose="020F0502020204030204" pitchFamily="34" charset="0"/>
                <a:cs typeface="Calibri" panose="020F0502020204030204" pitchFamily="34" charset="0"/>
              </a:rPr>
              <a:t>Why does this work?</a:t>
            </a: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When </a:t>
            </a:r>
            <a:r>
              <a:rPr lang="el-GR" dirty="0">
                <a:effectLst/>
                <a:latin typeface="Calibri" panose="020F0502020204030204" pitchFamily="34" charset="0"/>
                <a:cs typeface="Calibri" panose="020F0502020204030204" pitchFamily="34" charset="0"/>
              </a:rPr>
              <a:t>τ </a:t>
            </a:r>
            <a:r>
              <a:rPr lang="en-US" dirty="0">
                <a:effectLst/>
                <a:latin typeface="Calibri" panose="020F0502020204030204" pitchFamily="34" charset="0"/>
                <a:cs typeface="Calibri" panose="020F0502020204030204" pitchFamily="34" charset="0"/>
              </a:rPr>
              <a:t>is close to 1 the distribution doesn’t change much. </a:t>
            </a: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The lower </a:t>
            </a:r>
            <a:r>
              <a:rPr lang="el-GR" dirty="0">
                <a:effectLst/>
                <a:latin typeface="Calibri" panose="020F0502020204030204" pitchFamily="34" charset="0"/>
                <a:cs typeface="Calibri" panose="020F0502020204030204" pitchFamily="34" charset="0"/>
              </a:rPr>
              <a:t>τ </a:t>
            </a:r>
            <a:r>
              <a:rPr lang="en-US" dirty="0">
                <a:effectLst/>
                <a:latin typeface="Calibri" panose="020F0502020204030204" pitchFamily="34" charset="0"/>
                <a:cs typeface="Calibri" panose="020F0502020204030204" pitchFamily="34" charset="0"/>
              </a:rPr>
              <a:t>is, the larger the scores being passed to the </a:t>
            </a:r>
            <a:r>
              <a:rPr lang="en-US" dirty="0" err="1">
                <a:effectLst/>
                <a:latin typeface="Calibri" panose="020F0502020204030204" pitchFamily="34" charset="0"/>
                <a:cs typeface="Calibri" panose="020F0502020204030204" pitchFamily="34" charset="0"/>
              </a:rPr>
              <a:t>softmax</a:t>
            </a:r>
            <a:endParaRPr lang="en-US" dirty="0">
              <a:effectLst/>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err="1">
                <a:latin typeface="Calibri" panose="020F0502020204030204" pitchFamily="34" charset="0"/>
                <a:cs typeface="Calibri" panose="020F0502020204030204" pitchFamily="34" charset="0"/>
              </a:rPr>
              <a:t>S</a:t>
            </a:r>
            <a:r>
              <a:rPr lang="en-US" dirty="0" err="1">
                <a:effectLst/>
                <a:latin typeface="Calibri" panose="020F0502020204030204" pitchFamily="34" charset="0"/>
                <a:cs typeface="Calibri" panose="020F0502020204030204" pitchFamily="34" charset="0"/>
              </a:rPr>
              <a:t>oftmax</a:t>
            </a:r>
            <a:r>
              <a:rPr lang="en-US" dirty="0">
                <a:effectLst/>
                <a:latin typeface="Calibri" panose="020F0502020204030204" pitchFamily="34" charset="0"/>
                <a:cs typeface="Calibri" panose="020F0502020204030204" pitchFamily="34" charset="0"/>
              </a:rPr>
              <a:t> pushes high values toward 1 and low values toward 0. </a:t>
            </a: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Large inputs pushes high-probability words higher and low probability word lower,  making the distribution more greedy. </a:t>
            </a: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As </a:t>
            </a:r>
            <a:r>
              <a:rPr lang="el-GR" dirty="0">
                <a:effectLst/>
                <a:latin typeface="Calibri" panose="020F0502020204030204" pitchFamily="34" charset="0"/>
                <a:cs typeface="Calibri" panose="020F0502020204030204" pitchFamily="34" charset="0"/>
              </a:rPr>
              <a:t>τ </a:t>
            </a:r>
            <a:r>
              <a:rPr lang="en-US" dirty="0">
                <a:latin typeface="Calibri" panose="020F0502020204030204" pitchFamily="34" charset="0"/>
                <a:cs typeface="Calibri" panose="020F0502020204030204" pitchFamily="34" charset="0"/>
              </a:rPr>
              <a:t>approaches</a:t>
            </a:r>
            <a:r>
              <a:rPr lang="en-US" dirty="0">
                <a:effectLst/>
                <a:latin typeface="Calibri" panose="020F0502020204030204" pitchFamily="34" charset="0"/>
                <a:cs typeface="Calibri" panose="020F0502020204030204" pitchFamily="34" charset="0"/>
              </a:rPr>
              <a:t> 0, the probability of most likely word approaches 1 </a:t>
            </a:r>
            <a:endParaRPr lang="en-US" dirty="0">
              <a:latin typeface="Calibri" panose="020F0502020204030204" pitchFamily="34" charset="0"/>
              <a:cs typeface="Calibri" panose="020F0502020204030204" pitchFamily="34" charset="0"/>
            </a:endParaRPr>
          </a:p>
          <a:p>
            <a:endParaRPr lang="en-US" sz="3600" dirty="0">
              <a:latin typeface="Calibri" panose="020F0502020204030204" pitchFamily="34" charset="0"/>
              <a:cs typeface="Calibri" panose="020F0502020204030204" pitchFamily="34" charset="0"/>
            </a:endParaRPr>
          </a:p>
          <a:p>
            <a:endParaRPr lang="en-US" sz="3600" dirty="0">
              <a:latin typeface="Calibri" panose="020F0502020204030204" pitchFamily="34" charset="0"/>
              <a:cs typeface="Calibri" panose="020F0502020204030204" pitchFamily="34" charset="0"/>
            </a:endParaRPr>
          </a:p>
          <a:p>
            <a:pPr marL="0" indent="0"/>
            <a:endParaRPr lang="en-US" sz="3200" dirty="0">
              <a:latin typeface="Calibri" panose="020F0502020204030204" pitchFamily="34" charset="0"/>
              <a:cs typeface="Calibri" panose="020F0502020204030204" pitchFamily="34" charset="0"/>
            </a:endParaRPr>
          </a:p>
          <a:p>
            <a:pPr marL="0" indent="0"/>
            <a:endParaRPr lang="en-US" sz="3200" dirty="0">
              <a:latin typeface="Calibri" panose="020F0502020204030204" pitchFamily="34" charset="0"/>
              <a:cs typeface="Calibri" panose="020F0502020204030204" pitchFamily="34" charset="0"/>
            </a:endParaRPr>
          </a:p>
          <a:p>
            <a:pPr>
              <a:buFont typeface="+mj-lt"/>
              <a:buAutoNum type="arabicPeriod"/>
            </a:pPr>
            <a:endParaRPr lang="en-US" sz="1800" dirty="0">
              <a:effectLst/>
              <a:latin typeface="NimbusRomNo9L"/>
            </a:endParaRPr>
          </a:p>
          <a:p>
            <a:endParaRPr lang="en-US" dirty="0"/>
          </a:p>
        </p:txBody>
      </p:sp>
      <p:pic>
        <p:nvPicPr>
          <p:cNvPr id="5" name="Picture 4">
            <a:extLst>
              <a:ext uri="{FF2B5EF4-FFF2-40B4-BE49-F238E27FC236}">
                <a16:creationId xmlns:a16="http://schemas.microsoft.com/office/drawing/2014/main" id="{BBA8AD71-0D5C-C2ED-2B1D-6DFF6D5CCD76}"/>
              </a:ext>
            </a:extLst>
          </p:cNvPr>
          <p:cNvPicPr>
            <a:picLocks noChangeAspect="1"/>
          </p:cNvPicPr>
          <p:nvPr/>
        </p:nvPicPr>
        <p:blipFill>
          <a:blip r:embed="rId3"/>
          <a:stretch>
            <a:fillRect/>
          </a:stretch>
        </p:blipFill>
        <p:spPr>
          <a:xfrm>
            <a:off x="3200400" y="1181100"/>
            <a:ext cx="5287108" cy="838200"/>
          </a:xfrm>
          <a:prstGeom prst="rect">
            <a:avLst/>
          </a:prstGeom>
        </p:spPr>
      </p:pic>
      <p:sp>
        <p:nvSpPr>
          <p:cNvPr id="8" name="TextBox 7">
            <a:extLst>
              <a:ext uri="{FF2B5EF4-FFF2-40B4-BE49-F238E27FC236}">
                <a16:creationId xmlns:a16="http://schemas.microsoft.com/office/drawing/2014/main" id="{2E81F9F2-F803-FEFF-CF1B-D37C24ACDBC1}"/>
              </a:ext>
            </a:extLst>
          </p:cNvPr>
          <p:cNvSpPr txBox="1"/>
          <p:nvPr/>
        </p:nvSpPr>
        <p:spPr>
          <a:xfrm>
            <a:off x="8763000" y="351591"/>
            <a:ext cx="2709333" cy="523220"/>
          </a:xfrm>
          <a:prstGeom prst="rect">
            <a:avLst/>
          </a:prstGeom>
          <a:noFill/>
        </p:spPr>
        <p:txBody>
          <a:bodyPr wrap="square">
            <a:spAutoFit/>
          </a:bodyPr>
          <a:lstStyle/>
          <a:p>
            <a:r>
              <a:rPr lang="en-US" sz="2800" dirty="0">
                <a:effectLst/>
                <a:latin typeface="Calibri" panose="020F0502020204030204" pitchFamily="34" charset="0"/>
                <a:cs typeface="Calibri" panose="020F0502020204030204" pitchFamily="34" charset="0"/>
              </a:rPr>
              <a:t>0 </a:t>
            </a:r>
            <a:r>
              <a:rPr lang="el-GR" sz="2800" dirty="0">
                <a:effectLst/>
                <a:latin typeface="Calibri" panose="020F0502020204030204" pitchFamily="34" charset="0"/>
                <a:cs typeface="Calibri" panose="020F0502020204030204" pitchFamily="34" charset="0"/>
              </a:rPr>
              <a:t>≤</a:t>
            </a:r>
            <a:r>
              <a:rPr lang="en-US" sz="2800" dirty="0">
                <a:effectLst/>
                <a:latin typeface="Calibri" panose="020F0502020204030204" pitchFamily="34" charset="0"/>
                <a:cs typeface="Calibri" panose="020F0502020204030204" pitchFamily="34" charset="0"/>
              </a:rPr>
              <a:t> </a:t>
            </a:r>
            <a:r>
              <a:rPr lang="el-GR" sz="2800" dirty="0">
                <a:effectLst/>
                <a:latin typeface="Calibri" panose="020F0502020204030204" pitchFamily="34" charset="0"/>
                <a:cs typeface="Calibri" panose="020F0502020204030204" pitchFamily="34" charset="0"/>
              </a:rPr>
              <a:t>τ ≤ 1 </a:t>
            </a:r>
            <a:endParaRPr lang="en-US" sz="2800" dirty="0"/>
          </a:p>
        </p:txBody>
      </p:sp>
    </p:spTree>
    <p:extLst>
      <p:ext uri="{BB962C8B-B14F-4D97-AF65-F5344CB8AC3E}">
        <p14:creationId xmlns:p14="http://schemas.microsoft.com/office/powerpoint/2010/main" val="3593077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0F78A-FCFE-6650-D630-9AA52517DF2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E5EA759-5314-ABB7-9D86-0CFE88FF275A}"/>
              </a:ext>
            </a:extLst>
          </p:cNvPr>
          <p:cNvSpPr>
            <a:spLocks noGrp="1"/>
          </p:cNvSpPr>
          <p:nvPr>
            <p:ph type="title"/>
          </p:nvPr>
        </p:nvSpPr>
        <p:spPr>
          <a:xfrm>
            <a:off x="228600" y="616679"/>
            <a:ext cx="3657600" cy="2286000"/>
          </a:xfrm>
        </p:spPr>
        <p:txBody>
          <a:bodyPr>
            <a:normAutofit/>
          </a:bodyPr>
          <a:lstStyle/>
          <a:p>
            <a:pPr algn="ctr"/>
            <a:r>
              <a:rPr lang="en-US" sz="4400" b="1" dirty="0"/>
              <a:t>PRETRAINING</a:t>
            </a:r>
          </a:p>
        </p:txBody>
      </p:sp>
      <p:sp>
        <p:nvSpPr>
          <p:cNvPr id="5" name="Content Placeholder 4">
            <a:extLst>
              <a:ext uri="{FF2B5EF4-FFF2-40B4-BE49-F238E27FC236}">
                <a16:creationId xmlns:a16="http://schemas.microsoft.com/office/drawing/2014/main" id="{BB97EEF2-8272-0138-3384-FCF89BC45F3C}"/>
              </a:ext>
            </a:extLst>
          </p:cNvPr>
          <p:cNvSpPr>
            <a:spLocks noGrp="1"/>
          </p:cNvSpPr>
          <p:nvPr>
            <p:ph idx="1"/>
          </p:nvPr>
        </p:nvSpPr>
        <p:spPr/>
        <p:txBody>
          <a:bodyPr/>
          <a:lstStyle/>
          <a:p>
            <a:endParaRPr lang="en-US"/>
          </a:p>
        </p:txBody>
      </p:sp>
      <p:sp>
        <p:nvSpPr>
          <p:cNvPr id="6" name="Text Placeholder 5">
            <a:extLst>
              <a:ext uri="{FF2B5EF4-FFF2-40B4-BE49-F238E27FC236}">
                <a16:creationId xmlns:a16="http://schemas.microsoft.com/office/drawing/2014/main" id="{B6F182F3-E865-0349-F18C-6A92DFE54CDB}"/>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0514917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2912D-A118-5079-D10E-E43439FE4860}"/>
              </a:ext>
            </a:extLst>
          </p:cNvPr>
          <p:cNvSpPr>
            <a:spLocks noGrp="1"/>
          </p:cNvSpPr>
          <p:nvPr>
            <p:ph type="title"/>
          </p:nvPr>
        </p:nvSpPr>
        <p:spPr/>
        <p:txBody>
          <a:bodyPr/>
          <a:lstStyle/>
          <a:p>
            <a:r>
              <a:rPr lang="en-US" dirty="0"/>
              <a:t>Three stages</a:t>
            </a:r>
          </a:p>
        </p:txBody>
      </p:sp>
      <p:sp>
        <p:nvSpPr>
          <p:cNvPr id="3" name="Content Placeholder 2">
            <a:extLst>
              <a:ext uri="{FF2B5EF4-FFF2-40B4-BE49-F238E27FC236}">
                <a16:creationId xmlns:a16="http://schemas.microsoft.com/office/drawing/2014/main" id="{77192485-6301-A46A-01FE-5A6955AE62CB}"/>
              </a:ext>
            </a:extLst>
          </p:cNvPr>
          <p:cNvSpPr>
            <a:spLocks noGrp="1"/>
          </p:cNvSpPr>
          <p:nvPr>
            <p:ph idx="1"/>
          </p:nvPr>
        </p:nvSpPr>
        <p:spPr>
          <a:xfrm>
            <a:off x="1097285" y="1600200"/>
            <a:ext cx="10866115" cy="4572000"/>
          </a:xfrm>
        </p:spPr>
        <p:txBody>
          <a:bodyPr/>
          <a:lstStyle/>
          <a:p>
            <a:pPr marL="742950" indent="-742950">
              <a:buFont typeface="+mj-lt"/>
              <a:buAutoNum type="arabicPeriod"/>
            </a:pPr>
            <a:r>
              <a:rPr lang="en-US" sz="4000" dirty="0">
                <a:latin typeface="Calibri" panose="020F0502020204030204" pitchFamily="34" charset="0"/>
                <a:cs typeface="Calibri" panose="020F0502020204030204" pitchFamily="34" charset="0"/>
              </a:rPr>
              <a:t>Pretraining = </a:t>
            </a:r>
            <a:r>
              <a:rPr lang="en-US" sz="3600" dirty="0">
                <a:latin typeface="Calibri" panose="020F0502020204030204" pitchFamily="34" charset="0"/>
                <a:cs typeface="Calibri" panose="020F0502020204030204" pitchFamily="34" charset="0"/>
              </a:rPr>
              <a:t>training the LLM for next word prediction using vast amounts of text</a:t>
            </a:r>
          </a:p>
          <a:p>
            <a:pPr marL="742950" indent="-742950">
              <a:buFont typeface="+mj-lt"/>
              <a:buAutoNum type="arabicPeriod"/>
            </a:pPr>
            <a:r>
              <a:rPr lang="en-US" sz="3600" dirty="0">
                <a:latin typeface="Calibri" panose="020F0502020204030204" pitchFamily="34" charset="0"/>
                <a:cs typeface="Calibri" panose="020F0502020204030204" pitchFamily="34" charset="0"/>
              </a:rPr>
              <a:t>Finetuning or instruction tuning = train them using data that contains instructions or specific tasks</a:t>
            </a:r>
          </a:p>
          <a:p>
            <a:pPr marL="742950" indent="-742950">
              <a:buFont typeface="+mj-lt"/>
              <a:buAutoNum type="arabicPeriod"/>
            </a:pPr>
            <a:r>
              <a:rPr lang="en-US" sz="3600" dirty="0">
                <a:latin typeface="Calibri" panose="020F0502020204030204" pitchFamily="34" charset="0"/>
                <a:cs typeface="Calibri" panose="020F0502020204030204" pitchFamily="34" charset="0"/>
              </a:rPr>
              <a:t>Train them to follow human preferences</a:t>
            </a:r>
          </a:p>
          <a:p>
            <a:pPr marL="1139795" lvl="1" indent="-742950">
              <a:buFont typeface="+mj-lt"/>
              <a:buAutoNum type="arabicPeriod"/>
            </a:pPr>
            <a:endParaRPr lang="en-US" sz="3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102301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97132-D67C-6D45-A40D-C669ADC851FB}"/>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7709228F-633D-08B3-1A1F-50C26EBA9189}"/>
              </a:ext>
            </a:extLst>
          </p:cNvPr>
          <p:cNvSpPr>
            <a:spLocks noGrp="1"/>
          </p:cNvSpPr>
          <p:nvPr>
            <p:ph idx="1"/>
          </p:nvPr>
        </p:nvSpPr>
        <p:spPr/>
        <p:txBody>
          <a:bodyPr/>
          <a:lstStyle/>
          <a:p>
            <a:pPr marL="457200" indent="-457200">
              <a:buFont typeface="Arial" panose="020B0604020202020204" pitchFamily="34" charset="0"/>
              <a:buChar char="•"/>
            </a:pPr>
            <a:r>
              <a:rPr lang="en-US" dirty="0"/>
              <a:t>Architecture</a:t>
            </a:r>
          </a:p>
          <a:p>
            <a:pPr marL="457200" indent="-457200">
              <a:buFont typeface="Arial" panose="020B0604020202020204" pitchFamily="34" charset="0"/>
              <a:buChar char="•"/>
            </a:pPr>
            <a:r>
              <a:rPr lang="en-US" dirty="0"/>
              <a:t>Tasks that can be implemented as next word prediction </a:t>
            </a:r>
          </a:p>
          <a:p>
            <a:pPr marL="457200" indent="-457200">
              <a:buFont typeface="Arial" panose="020B0604020202020204" pitchFamily="34" charset="0"/>
              <a:buChar char="•"/>
            </a:pPr>
            <a:r>
              <a:rPr lang="en-US" dirty="0"/>
              <a:t>Decoding</a:t>
            </a:r>
          </a:p>
          <a:p>
            <a:pPr marL="457200" indent="-457200">
              <a:buFont typeface="Arial" panose="020B0604020202020204" pitchFamily="34" charset="0"/>
              <a:buChar char="•"/>
            </a:pPr>
            <a:r>
              <a:rPr lang="en-US" dirty="0"/>
              <a:t>Pretraining and finetuning</a:t>
            </a:r>
          </a:p>
          <a:p>
            <a:pPr marL="457200" indent="-457200">
              <a:buFont typeface="Arial" panose="020B0604020202020204" pitchFamily="34" charset="0"/>
              <a:buChar char="•"/>
            </a:pPr>
            <a:r>
              <a:rPr lang="en-US" dirty="0"/>
              <a:t>Evaluation</a:t>
            </a:r>
          </a:p>
          <a:p>
            <a:pPr marL="457200" indent="-457200">
              <a:buFont typeface="Arial" panose="020B0604020202020204" pitchFamily="34" charset="0"/>
              <a:buChar char="•"/>
            </a:pPr>
            <a:r>
              <a:rPr lang="en-US" dirty="0"/>
              <a:t>Dealing with scale</a:t>
            </a:r>
          </a:p>
          <a:p>
            <a:pPr marL="457200" indent="-457200">
              <a:buFont typeface="Arial" panose="020B0604020202020204" pitchFamily="34" charset="0"/>
              <a:buChar char="•"/>
            </a:pPr>
            <a:r>
              <a:rPr lang="en-US" dirty="0"/>
              <a:t>Harms</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40074177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1C4858-ED37-51E7-588D-5C4ECBDEB6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D09A83-026B-5552-CBB3-963814C15552}"/>
              </a:ext>
            </a:extLst>
          </p:cNvPr>
          <p:cNvSpPr>
            <a:spLocks noGrp="1"/>
          </p:cNvSpPr>
          <p:nvPr>
            <p:ph type="title"/>
          </p:nvPr>
        </p:nvSpPr>
        <p:spPr/>
        <p:txBody>
          <a:bodyPr/>
          <a:lstStyle/>
          <a:p>
            <a:r>
              <a:rPr lang="en-US" dirty="0"/>
              <a:t>Three stages</a:t>
            </a:r>
          </a:p>
        </p:txBody>
      </p:sp>
      <p:sp>
        <p:nvSpPr>
          <p:cNvPr id="3" name="Content Placeholder 2">
            <a:extLst>
              <a:ext uri="{FF2B5EF4-FFF2-40B4-BE49-F238E27FC236}">
                <a16:creationId xmlns:a16="http://schemas.microsoft.com/office/drawing/2014/main" id="{B4BFE4AC-7094-25DD-B5EC-9E27E1E0A042}"/>
              </a:ext>
            </a:extLst>
          </p:cNvPr>
          <p:cNvSpPr>
            <a:spLocks noGrp="1"/>
          </p:cNvSpPr>
          <p:nvPr>
            <p:ph idx="1"/>
          </p:nvPr>
        </p:nvSpPr>
        <p:spPr>
          <a:xfrm>
            <a:off x="1097285" y="1600200"/>
            <a:ext cx="10866115" cy="4572000"/>
          </a:xfrm>
        </p:spPr>
        <p:txBody>
          <a:bodyPr/>
          <a:lstStyle/>
          <a:p>
            <a:pPr marL="742950" indent="-742950">
              <a:buFont typeface="+mj-lt"/>
              <a:buAutoNum type="arabicPeriod"/>
            </a:pPr>
            <a:r>
              <a:rPr lang="en-US" sz="4000" b="1" dirty="0">
                <a:latin typeface="Calibri" panose="020F0502020204030204" pitchFamily="34" charset="0"/>
                <a:cs typeface="Calibri" panose="020F0502020204030204" pitchFamily="34" charset="0"/>
              </a:rPr>
              <a:t>Pretraining = </a:t>
            </a:r>
            <a:r>
              <a:rPr lang="en-US" sz="3600" b="1" dirty="0">
                <a:latin typeface="Calibri" panose="020F0502020204030204" pitchFamily="34" charset="0"/>
                <a:cs typeface="Calibri" panose="020F0502020204030204" pitchFamily="34" charset="0"/>
              </a:rPr>
              <a:t>training the LLM for next word prediction using vast amounts of text</a:t>
            </a:r>
          </a:p>
          <a:p>
            <a:pPr marL="742950" indent="-742950">
              <a:buFont typeface="+mj-lt"/>
              <a:buAutoNum type="arabicPeriod"/>
            </a:pPr>
            <a:r>
              <a:rPr lang="en-US" sz="3600" dirty="0">
                <a:latin typeface="Calibri" panose="020F0502020204030204" pitchFamily="34" charset="0"/>
                <a:cs typeface="Calibri" panose="020F0502020204030204" pitchFamily="34" charset="0"/>
              </a:rPr>
              <a:t>Finetuning or instruction tuning = train them using data that contains instructions or specific tasks</a:t>
            </a:r>
          </a:p>
          <a:p>
            <a:pPr marL="742950" indent="-742950">
              <a:buFont typeface="+mj-lt"/>
              <a:buAutoNum type="arabicPeriod"/>
            </a:pPr>
            <a:r>
              <a:rPr lang="en-US" sz="3600" dirty="0">
                <a:latin typeface="Calibri" panose="020F0502020204030204" pitchFamily="34" charset="0"/>
                <a:cs typeface="Calibri" panose="020F0502020204030204" pitchFamily="34" charset="0"/>
              </a:rPr>
              <a:t>Train them to follow human preferences</a:t>
            </a:r>
          </a:p>
          <a:p>
            <a:pPr marL="1139795" lvl="1" indent="-742950">
              <a:buFont typeface="+mj-lt"/>
              <a:buAutoNum type="arabicPeriod"/>
            </a:pPr>
            <a:endParaRPr lang="en-US" sz="3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436339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6982A-B3FA-44F5-7CF1-61AE3B28C1D4}"/>
              </a:ext>
            </a:extLst>
          </p:cNvPr>
          <p:cNvSpPr>
            <a:spLocks noGrp="1"/>
          </p:cNvSpPr>
          <p:nvPr>
            <p:ph type="title"/>
          </p:nvPr>
        </p:nvSpPr>
        <p:spPr/>
        <p:txBody>
          <a:bodyPr/>
          <a:lstStyle/>
          <a:p>
            <a:r>
              <a:rPr lang="en-US" dirty="0"/>
              <a:t>Self-supervised training algorithm</a:t>
            </a:r>
          </a:p>
        </p:txBody>
      </p:sp>
      <p:sp>
        <p:nvSpPr>
          <p:cNvPr id="3" name="Content Placeholder 2">
            <a:extLst>
              <a:ext uri="{FF2B5EF4-FFF2-40B4-BE49-F238E27FC236}">
                <a16:creationId xmlns:a16="http://schemas.microsoft.com/office/drawing/2014/main" id="{4F8C0A15-6706-0C5D-A105-D12EC9FD8CF0}"/>
              </a:ext>
            </a:extLst>
          </p:cNvPr>
          <p:cNvSpPr>
            <a:spLocks noGrp="1"/>
          </p:cNvSpPr>
          <p:nvPr>
            <p:ph idx="1"/>
          </p:nvPr>
        </p:nvSpPr>
        <p:spPr>
          <a:xfrm>
            <a:off x="1066800" y="1600200"/>
            <a:ext cx="10744200" cy="4572000"/>
          </a:xfrm>
        </p:spPr>
        <p:txBody>
          <a:bodyPr>
            <a:normAutofit lnSpcReduction="10000"/>
          </a:bodyPr>
          <a:lstStyle/>
          <a:p>
            <a:r>
              <a:rPr lang="en-US" sz="3600" dirty="0"/>
              <a:t>We just train them to predict the next word!</a:t>
            </a:r>
          </a:p>
          <a:p>
            <a:pPr marL="457200" indent="-457200">
              <a:buFont typeface="+mj-lt"/>
              <a:buAutoNum type="arabicPeriod"/>
            </a:pPr>
            <a:r>
              <a:rPr lang="en-US" sz="3600" dirty="0">
                <a:effectLst/>
                <a:latin typeface="Calibri" panose="020F0502020204030204" pitchFamily="34" charset="0"/>
                <a:cs typeface="Calibri" panose="020F0502020204030204" pitchFamily="34" charset="0"/>
              </a:rPr>
              <a:t>Take a corpus of text </a:t>
            </a:r>
          </a:p>
          <a:p>
            <a:pPr marL="457200" indent="-457200">
              <a:buFont typeface="+mj-lt"/>
              <a:buAutoNum type="arabicPeriod"/>
            </a:pPr>
            <a:r>
              <a:rPr lang="en-US" sz="3600" dirty="0">
                <a:latin typeface="Calibri" panose="020F0502020204030204" pitchFamily="34" charset="0"/>
                <a:cs typeface="Calibri" panose="020F0502020204030204" pitchFamily="34" charset="0"/>
              </a:rPr>
              <a:t>A</a:t>
            </a:r>
            <a:r>
              <a:rPr lang="en-US" sz="3600" dirty="0">
                <a:effectLst/>
                <a:latin typeface="Calibri" panose="020F0502020204030204" pitchFamily="34" charset="0"/>
                <a:cs typeface="Calibri" panose="020F0502020204030204" pitchFamily="34" charset="0"/>
              </a:rPr>
              <a:t>t each time step </a:t>
            </a:r>
            <a:r>
              <a:rPr lang="en-US" sz="3600" i="1" dirty="0">
                <a:effectLst/>
                <a:latin typeface="Calibri" panose="020F0502020204030204" pitchFamily="34" charset="0"/>
                <a:cs typeface="Calibri" panose="020F0502020204030204" pitchFamily="34" charset="0"/>
              </a:rPr>
              <a:t>t </a:t>
            </a:r>
          </a:p>
          <a:p>
            <a:pPr marL="968345" lvl="1" indent="-571500">
              <a:buFont typeface="+mj-lt"/>
              <a:buAutoNum type="romanLcPeriod"/>
            </a:pPr>
            <a:r>
              <a:rPr lang="en-US" sz="3200" dirty="0">
                <a:effectLst/>
                <a:latin typeface="Calibri" panose="020F0502020204030204" pitchFamily="34" charset="0"/>
                <a:cs typeface="Calibri" panose="020F0502020204030204" pitchFamily="34" charset="0"/>
              </a:rPr>
              <a:t>ask the model to predict the next word </a:t>
            </a:r>
          </a:p>
          <a:p>
            <a:pPr marL="968345" lvl="1" indent="-571500">
              <a:buFont typeface="+mj-lt"/>
              <a:buAutoNum type="romanLcPeriod"/>
            </a:pPr>
            <a:r>
              <a:rPr lang="en-US" sz="3200" dirty="0">
                <a:effectLst/>
                <a:latin typeface="Calibri" panose="020F0502020204030204" pitchFamily="34" charset="0"/>
                <a:cs typeface="Calibri" panose="020F0502020204030204" pitchFamily="34" charset="0"/>
              </a:rPr>
              <a:t>train the model using gradient descent to minimize the error in this prediction</a:t>
            </a:r>
          </a:p>
          <a:p>
            <a:pPr marL="396845" lvl="1" indent="0">
              <a:buNone/>
            </a:pPr>
            <a:endParaRPr lang="en-US" sz="3200" dirty="0">
              <a:latin typeface="Calibri" panose="020F0502020204030204" pitchFamily="34" charset="0"/>
              <a:cs typeface="Calibri" panose="020F0502020204030204" pitchFamily="34" charset="0"/>
            </a:endParaRPr>
          </a:p>
          <a:p>
            <a:pPr marL="396845" lvl="1" indent="0">
              <a:buNone/>
            </a:pPr>
            <a:r>
              <a:rPr lang="en-US" sz="3200" dirty="0">
                <a:latin typeface="Calibri" panose="020F0502020204030204" pitchFamily="34" charset="0"/>
                <a:cs typeface="Calibri" panose="020F0502020204030204" pitchFamily="34" charset="0"/>
              </a:rPr>
              <a:t>"</a:t>
            </a:r>
            <a:r>
              <a:rPr lang="en-US" sz="3200" b="1" dirty="0">
                <a:latin typeface="Calibri" panose="020F0502020204030204" pitchFamily="34" charset="0"/>
                <a:cs typeface="Calibri" panose="020F0502020204030204" pitchFamily="34" charset="0"/>
              </a:rPr>
              <a:t>Self-supervised</a:t>
            </a:r>
            <a:r>
              <a:rPr lang="en-US" sz="3200" dirty="0">
                <a:latin typeface="Calibri" panose="020F0502020204030204" pitchFamily="34" charset="0"/>
                <a:cs typeface="Calibri" panose="020F0502020204030204" pitchFamily="34" charset="0"/>
              </a:rPr>
              <a:t>" because it just uses the next word as the label!</a:t>
            </a:r>
          </a:p>
          <a:p>
            <a:endParaRPr lang="en-US" sz="2400" dirty="0"/>
          </a:p>
          <a:p>
            <a:endParaRPr lang="en-US" sz="3600" dirty="0"/>
          </a:p>
        </p:txBody>
      </p:sp>
    </p:spTree>
    <p:extLst>
      <p:ext uri="{BB962C8B-B14F-4D97-AF65-F5344CB8AC3E}">
        <p14:creationId xmlns:p14="http://schemas.microsoft.com/office/powerpoint/2010/main" val="6358895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6982A-B3FA-44F5-7CF1-61AE3B28C1D4}"/>
              </a:ext>
            </a:extLst>
          </p:cNvPr>
          <p:cNvSpPr>
            <a:spLocks noGrp="1"/>
          </p:cNvSpPr>
          <p:nvPr>
            <p:ph type="title"/>
          </p:nvPr>
        </p:nvSpPr>
        <p:spPr/>
        <p:txBody>
          <a:bodyPr/>
          <a:lstStyle/>
          <a:p>
            <a:r>
              <a:rPr lang="en-US" dirty="0"/>
              <a:t>Intuition of language model training: loss</a:t>
            </a:r>
          </a:p>
        </p:txBody>
      </p:sp>
      <p:sp>
        <p:nvSpPr>
          <p:cNvPr id="3" name="Content Placeholder 2">
            <a:extLst>
              <a:ext uri="{FF2B5EF4-FFF2-40B4-BE49-F238E27FC236}">
                <a16:creationId xmlns:a16="http://schemas.microsoft.com/office/drawing/2014/main" id="{4F8C0A15-6706-0C5D-A105-D12EC9FD8CF0}"/>
              </a:ext>
            </a:extLst>
          </p:cNvPr>
          <p:cNvSpPr>
            <a:spLocks noGrp="1"/>
          </p:cNvSpPr>
          <p:nvPr>
            <p:ph idx="1"/>
          </p:nvPr>
        </p:nvSpPr>
        <p:spPr>
          <a:xfrm>
            <a:off x="1066800" y="1600199"/>
            <a:ext cx="10896600" cy="5410201"/>
          </a:xfrm>
        </p:spPr>
        <p:txBody>
          <a:bodyPr>
            <a:normAutofit/>
          </a:bodyPr>
          <a:lstStyle/>
          <a:p>
            <a:pPr marL="571500" indent="-571500">
              <a:buFont typeface="Arial" panose="020B0604020202020204" pitchFamily="34" charset="0"/>
              <a:buChar char="•"/>
            </a:pPr>
            <a:r>
              <a:rPr lang="en-US" sz="3600" dirty="0"/>
              <a:t>Same loss function: </a:t>
            </a:r>
            <a:r>
              <a:rPr lang="en-US" sz="3600" b="1" dirty="0"/>
              <a:t>cross-entropy loss</a:t>
            </a:r>
          </a:p>
          <a:p>
            <a:pPr marL="968345" lvl="1" indent="-571500">
              <a:buFont typeface="Arial" panose="020B0604020202020204" pitchFamily="34" charset="0"/>
              <a:buChar char="•"/>
            </a:pPr>
            <a:r>
              <a:rPr lang="en-US" sz="3200" dirty="0"/>
              <a:t>We want the model to assign a high probability to true word </a:t>
            </a:r>
            <a:r>
              <a:rPr lang="en-US" sz="3200" i="1" dirty="0"/>
              <a:t>w</a:t>
            </a:r>
          </a:p>
          <a:p>
            <a:pPr marL="968345" lvl="1" indent="-571500">
              <a:buFont typeface="Arial" panose="020B0604020202020204" pitchFamily="34" charset="0"/>
              <a:buChar char="•"/>
            </a:pPr>
            <a:r>
              <a:rPr lang="en-US" sz="3200" dirty="0"/>
              <a:t>We want loss to be high if the model assigns too low a probability to </a:t>
            </a:r>
            <a:r>
              <a:rPr lang="en-US" sz="3200" i="1" dirty="0"/>
              <a:t>w</a:t>
            </a:r>
          </a:p>
          <a:p>
            <a:pPr marL="571500" indent="-571500">
              <a:buFont typeface="Arial" panose="020B0604020202020204" pitchFamily="34" charset="0"/>
              <a:buChar char="•"/>
            </a:pPr>
            <a:r>
              <a:rPr lang="en-US" sz="3600" dirty="0"/>
              <a:t>CE Loss: The negative log probability that the model assigns to the true next word </a:t>
            </a:r>
            <a:r>
              <a:rPr lang="en-US" sz="3600" i="1" dirty="0"/>
              <a:t>w</a:t>
            </a:r>
          </a:p>
          <a:p>
            <a:pPr marL="968345" lvl="1" indent="-571500">
              <a:buFont typeface="Arial" panose="020B0604020202020204" pitchFamily="34" charset="0"/>
              <a:buChar char="•"/>
            </a:pPr>
            <a:r>
              <a:rPr lang="en-US" sz="3200" dirty="0"/>
              <a:t>If the model assigns too low a probability to </a:t>
            </a:r>
            <a:r>
              <a:rPr lang="en-US" sz="3200" i="1" dirty="0"/>
              <a:t>w</a:t>
            </a:r>
          </a:p>
          <a:p>
            <a:pPr marL="968345" lvl="1" indent="-571500">
              <a:buFont typeface="Arial" panose="020B0604020202020204" pitchFamily="34" charset="0"/>
              <a:buChar char="•"/>
            </a:pPr>
            <a:r>
              <a:rPr lang="en-US" sz="3200" dirty="0"/>
              <a:t>We move the model weights in the direction that assigns a higher probability to </a:t>
            </a:r>
            <a:r>
              <a:rPr lang="en-US" sz="3200" i="1" dirty="0"/>
              <a:t>w</a:t>
            </a:r>
          </a:p>
          <a:p>
            <a:endParaRPr lang="en-US" sz="3600" dirty="0"/>
          </a:p>
        </p:txBody>
      </p:sp>
    </p:spTree>
    <p:extLst>
      <p:ext uri="{BB962C8B-B14F-4D97-AF65-F5344CB8AC3E}">
        <p14:creationId xmlns:p14="http://schemas.microsoft.com/office/powerpoint/2010/main" val="41085367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15619-7BD4-4C5C-A33C-0593F6CDEE3D}"/>
              </a:ext>
            </a:extLst>
          </p:cNvPr>
          <p:cNvSpPr>
            <a:spLocks noGrp="1"/>
          </p:cNvSpPr>
          <p:nvPr>
            <p:ph type="title"/>
          </p:nvPr>
        </p:nvSpPr>
        <p:spPr/>
        <p:txBody>
          <a:bodyPr/>
          <a:lstStyle/>
          <a:p>
            <a:r>
              <a:rPr lang="en-US" dirty="0"/>
              <a:t>Cross-entropy loss for language modeling</a:t>
            </a:r>
          </a:p>
        </p:txBody>
      </p:sp>
      <p:sp>
        <p:nvSpPr>
          <p:cNvPr id="3" name="Content Placeholder 2">
            <a:extLst>
              <a:ext uri="{FF2B5EF4-FFF2-40B4-BE49-F238E27FC236}">
                <a16:creationId xmlns:a16="http://schemas.microsoft.com/office/drawing/2014/main" id="{4EDF3B35-8C3A-4FFA-8037-6F4F2EC7C137}"/>
              </a:ext>
            </a:extLst>
          </p:cNvPr>
          <p:cNvSpPr>
            <a:spLocks noGrp="1"/>
          </p:cNvSpPr>
          <p:nvPr>
            <p:ph idx="1"/>
          </p:nvPr>
        </p:nvSpPr>
        <p:spPr>
          <a:xfrm>
            <a:off x="1097285" y="1600200"/>
            <a:ext cx="10789915" cy="4572000"/>
          </a:xfrm>
        </p:spPr>
        <p:txBody>
          <a:bodyPr>
            <a:normAutofit lnSpcReduction="10000"/>
          </a:bodyPr>
          <a:lstStyle/>
          <a:p>
            <a:r>
              <a:rPr lang="en-US" sz="2400" b="1" dirty="0">
                <a:effectLst/>
                <a:latin typeface="Calibri" panose="020F0502020204030204" pitchFamily="34" charset="0"/>
                <a:cs typeface="Calibri" panose="020F0502020204030204" pitchFamily="34" charset="0"/>
              </a:rPr>
              <a:t>CE loss</a:t>
            </a:r>
            <a:r>
              <a:rPr lang="en-US" sz="2400" dirty="0">
                <a:effectLst/>
                <a:latin typeface="Calibri" panose="020F0502020204030204" pitchFamily="34" charset="0"/>
                <a:cs typeface="Calibri" panose="020F0502020204030204" pitchFamily="34" charset="0"/>
              </a:rPr>
              <a:t>: difference between the </a:t>
            </a:r>
            <a:r>
              <a:rPr lang="en-US" sz="2400" dirty="0">
                <a:effectLst/>
                <a:highlight>
                  <a:srgbClr val="FFFF00"/>
                </a:highlight>
                <a:latin typeface="Calibri" panose="020F0502020204030204" pitchFamily="34" charset="0"/>
                <a:cs typeface="Calibri" panose="020F0502020204030204" pitchFamily="34" charset="0"/>
              </a:rPr>
              <a:t>correct</a:t>
            </a:r>
            <a:r>
              <a:rPr lang="en-US" sz="2400" dirty="0">
                <a:effectLst/>
                <a:latin typeface="Calibri" panose="020F0502020204030204" pitchFamily="34" charset="0"/>
                <a:cs typeface="Calibri" panose="020F0502020204030204" pitchFamily="34" charset="0"/>
              </a:rPr>
              <a:t> probability distribution and the </a:t>
            </a:r>
            <a:r>
              <a:rPr lang="en-US" sz="2400" dirty="0">
                <a:effectLst/>
                <a:highlight>
                  <a:srgbClr val="FFFF00"/>
                </a:highlight>
                <a:latin typeface="Calibri" panose="020F0502020204030204" pitchFamily="34" charset="0"/>
                <a:cs typeface="Calibri" panose="020F0502020204030204" pitchFamily="34" charset="0"/>
              </a:rPr>
              <a:t>predicted</a:t>
            </a:r>
            <a:r>
              <a:rPr lang="en-US" sz="2400" dirty="0">
                <a:effectLst/>
                <a:latin typeface="Calibri" panose="020F0502020204030204" pitchFamily="34" charset="0"/>
                <a:cs typeface="Calibri" panose="020F0502020204030204" pitchFamily="34" charset="0"/>
              </a:rPr>
              <a:t> distribution </a:t>
            </a:r>
          </a:p>
          <a:p>
            <a:endParaRPr lang="en-US" sz="2400"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a:p>
            <a:r>
              <a:rPr lang="en-US" dirty="0">
                <a:effectLst/>
                <a:latin typeface="Calibri" panose="020F0502020204030204" pitchFamily="34" charset="0"/>
                <a:cs typeface="Calibri" panose="020F0502020204030204" pitchFamily="34" charset="0"/>
              </a:rPr>
              <a:t>The correct distribution </a:t>
            </a:r>
            <a:r>
              <a:rPr lang="en-US" b="1" dirty="0" err="1">
                <a:effectLst/>
                <a:latin typeface="Calibri" panose="020F0502020204030204" pitchFamily="34" charset="0"/>
                <a:cs typeface="Calibri" panose="020F0502020204030204" pitchFamily="34" charset="0"/>
              </a:rPr>
              <a:t>y</a:t>
            </a:r>
            <a:r>
              <a:rPr lang="en-US" i="1" baseline="-25000" dirty="0" err="1">
                <a:effectLst/>
                <a:latin typeface="Calibri" panose="020F0502020204030204" pitchFamily="34" charset="0"/>
                <a:cs typeface="Calibri" panose="020F0502020204030204" pitchFamily="34" charset="0"/>
              </a:rPr>
              <a:t>t</a:t>
            </a:r>
            <a:r>
              <a:rPr lang="en-US" i="1" dirty="0">
                <a:effectLst/>
                <a:latin typeface="Calibri" panose="020F0502020204030204" pitchFamily="34" charset="0"/>
                <a:cs typeface="Calibri" panose="020F0502020204030204" pitchFamily="34" charset="0"/>
              </a:rPr>
              <a:t> </a:t>
            </a:r>
            <a:r>
              <a:rPr lang="en-US" dirty="0">
                <a:effectLst/>
                <a:latin typeface="Calibri" panose="020F0502020204030204" pitchFamily="34" charset="0"/>
                <a:cs typeface="Calibri" panose="020F0502020204030204" pitchFamily="34" charset="0"/>
              </a:rPr>
              <a:t>knows the next word, so is 1 for the actual next word and 0 for the others.</a:t>
            </a:r>
          </a:p>
          <a:p>
            <a:r>
              <a:rPr lang="en-US" dirty="0">
                <a:effectLst/>
                <a:latin typeface="Calibri" panose="020F0502020204030204" pitchFamily="34" charset="0"/>
                <a:cs typeface="Calibri" panose="020F0502020204030204" pitchFamily="34" charset="0"/>
              </a:rPr>
              <a:t>So in this sum, all terms get multiplied by zero except one: the log the model assigns to the correct next word, so:</a:t>
            </a:r>
          </a:p>
          <a:p>
            <a:endParaRPr lang="en-US" sz="2400" dirty="0">
              <a:latin typeface="Calibri" panose="020F0502020204030204" pitchFamily="34" charset="0"/>
              <a:cs typeface="Calibri" panose="020F0502020204030204" pitchFamily="34" charset="0"/>
            </a:endParaRPr>
          </a:p>
          <a:p>
            <a:r>
              <a:rPr lang="en-US" sz="1800" dirty="0">
                <a:effectLst/>
                <a:latin typeface="NimbusRomNo9L"/>
              </a:rPr>
              <a:t> </a:t>
            </a:r>
            <a:endParaRPr lang="en-US" sz="1600" dirty="0"/>
          </a:p>
          <a:p>
            <a:endParaRPr lang="en-US" sz="2400" dirty="0">
              <a:latin typeface="Calibri" panose="020F0502020204030204" pitchFamily="34" charset="0"/>
              <a:cs typeface="Calibri" panose="020F0502020204030204" pitchFamily="34" charset="0"/>
            </a:endParaRPr>
          </a:p>
          <a:p>
            <a:endParaRPr lang="en-US" dirty="0"/>
          </a:p>
        </p:txBody>
      </p:sp>
      <p:pic>
        <p:nvPicPr>
          <p:cNvPr id="4" name="Picture 3">
            <a:extLst>
              <a:ext uri="{FF2B5EF4-FFF2-40B4-BE49-F238E27FC236}">
                <a16:creationId xmlns:a16="http://schemas.microsoft.com/office/drawing/2014/main" id="{FA993267-2C99-C0BB-DAF3-ECE25891481F}"/>
              </a:ext>
            </a:extLst>
          </p:cNvPr>
          <p:cNvPicPr>
            <a:picLocks noChangeAspect="1"/>
          </p:cNvPicPr>
          <p:nvPr/>
        </p:nvPicPr>
        <p:blipFill>
          <a:blip r:embed="rId2"/>
          <a:stretch>
            <a:fillRect/>
          </a:stretch>
        </p:blipFill>
        <p:spPr>
          <a:xfrm>
            <a:off x="3649980" y="2278753"/>
            <a:ext cx="4953000" cy="1133314"/>
          </a:xfrm>
          <a:prstGeom prst="rect">
            <a:avLst/>
          </a:prstGeom>
        </p:spPr>
      </p:pic>
      <p:pic>
        <p:nvPicPr>
          <p:cNvPr id="5" name="Picture 4">
            <a:extLst>
              <a:ext uri="{FF2B5EF4-FFF2-40B4-BE49-F238E27FC236}">
                <a16:creationId xmlns:a16="http://schemas.microsoft.com/office/drawing/2014/main" id="{797AC57B-F50D-9E5F-C036-911F72B1A6FA}"/>
              </a:ext>
            </a:extLst>
          </p:cNvPr>
          <p:cNvPicPr>
            <a:picLocks noChangeAspect="1"/>
          </p:cNvPicPr>
          <p:nvPr/>
        </p:nvPicPr>
        <p:blipFill>
          <a:blip r:embed="rId3"/>
          <a:stretch>
            <a:fillRect/>
          </a:stretch>
        </p:blipFill>
        <p:spPr>
          <a:xfrm>
            <a:off x="3444875" y="5466738"/>
            <a:ext cx="5810250" cy="762000"/>
          </a:xfrm>
          <a:prstGeom prst="rect">
            <a:avLst/>
          </a:prstGeom>
        </p:spPr>
      </p:pic>
      <p:cxnSp>
        <p:nvCxnSpPr>
          <p:cNvPr id="9" name="Straight Connector 8">
            <a:extLst>
              <a:ext uri="{FF2B5EF4-FFF2-40B4-BE49-F238E27FC236}">
                <a16:creationId xmlns:a16="http://schemas.microsoft.com/office/drawing/2014/main" id="{01DDA961-04B4-29B7-89D3-8A36ED55F2A4}"/>
              </a:ext>
            </a:extLst>
          </p:cNvPr>
          <p:cNvCxnSpPr>
            <a:cxnSpLocks/>
            <a:endCxn id="16" idx="6"/>
          </p:cNvCxnSpPr>
          <p:nvPr/>
        </p:nvCxnSpPr>
        <p:spPr>
          <a:xfrm>
            <a:off x="5408509" y="1895811"/>
            <a:ext cx="941491" cy="390190"/>
          </a:xfrm>
          <a:prstGeom prst="line">
            <a:avLst/>
          </a:prstGeom>
          <a:ln w="31750">
            <a:solidFill>
              <a:srgbClr val="061CFF"/>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2DED5C2-D807-3B33-98ED-8C70082CAC8B}"/>
              </a:ext>
            </a:extLst>
          </p:cNvPr>
          <p:cNvCxnSpPr>
            <a:cxnSpLocks/>
          </p:cNvCxnSpPr>
          <p:nvPr/>
        </p:nvCxnSpPr>
        <p:spPr>
          <a:xfrm flipH="1">
            <a:off x="8477250" y="1972154"/>
            <a:ext cx="1779270" cy="349861"/>
          </a:xfrm>
          <a:prstGeom prst="line">
            <a:avLst/>
          </a:prstGeom>
          <a:ln w="31750">
            <a:solidFill>
              <a:srgbClr val="061CFF"/>
            </a:solidFill>
            <a:tailEnd type="arrow" w="lg" len="med"/>
          </a:ln>
        </p:spPr>
        <p:style>
          <a:lnRef idx="1">
            <a:schemeClr val="accent1"/>
          </a:lnRef>
          <a:fillRef idx="0">
            <a:schemeClr val="accent1"/>
          </a:fillRef>
          <a:effectRef idx="0">
            <a:schemeClr val="accent1"/>
          </a:effectRef>
          <a:fontRef idx="minor">
            <a:schemeClr val="tx1"/>
          </a:fontRef>
        </p:style>
      </p:cxnSp>
      <p:sp>
        <p:nvSpPr>
          <p:cNvPr id="16" name="Freeform 15">
            <a:extLst>
              <a:ext uri="{FF2B5EF4-FFF2-40B4-BE49-F238E27FC236}">
                <a16:creationId xmlns:a16="http://schemas.microsoft.com/office/drawing/2014/main" id="{E2DB58FF-03E7-BEF0-13C7-150194DFF067}"/>
              </a:ext>
            </a:extLst>
          </p:cNvPr>
          <p:cNvSpPr/>
          <p:nvPr/>
        </p:nvSpPr>
        <p:spPr>
          <a:xfrm>
            <a:off x="6161942" y="2190974"/>
            <a:ext cx="921547" cy="902370"/>
          </a:xfrm>
          <a:custGeom>
            <a:avLst/>
            <a:gdLst>
              <a:gd name="connsiteX0" fmla="*/ 255791 w 921547"/>
              <a:gd name="connsiteY0" fmla="*/ 85317 h 926528"/>
              <a:gd name="connsiteX1" fmla="*/ 204991 w 921547"/>
              <a:gd name="connsiteY1" fmla="*/ 102251 h 926528"/>
              <a:gd name="connsiteX2" fmla="*/ 1791 w 921547"/>
              <a:gd name="connsiteY2" fmla="*/ 356251 h 926528"/>
              <a:gd name="connsiteX3" fmla="*/ 154191 w 921547"/>
              <a:gd name="connsiteY3" fmla="*/ 847317 h 926528"/>
              <a:gd name="connsiteX4" fmla="*/ 865391 w 921547"/>
              <a:gd name="connsiteY4" fmla="*/ 847317 h 926528"/>
              <a:gd name="connsiteX5" fmla="*/ 814591 w 921547"/>
              <a:gd name="connsiteY5" fmla="*/ 85317 h 926528"/>
              <a:gd name="connsiteX6" fmla="*/ 323525 w 921547"/>
              <a:gd name="connsiteY6" fmla="*/ 51451 h 926528"/>
              <a:gd name="connsiteX0" fmla="*/ 255791 w 921547"/>
              <a:gd name="connsiteY0" fmla="*/ 61159 h 902370"/>
              <a:gd name="connsiteX1" fmla="*/ 204991 w 921547"/>
              <a:gd name="connsiteY1" fmla="*/ 78093 h 902370"/>
              <a:gd name="connsiteX2" fmla="*/ 1791 w 921547"/>
              <a:gd name="connsiteY2" fmla="*/ 332093 h 902370"/>
              <a:gd name="connsiteX3" fmla="*/ 154191 w 921547"/>
              <a:gd name="connsiteY3" fmla="*/ 823159 h 902370"/>
              <a:gd name="connsiteX4" fmla="*/ 865391 w 921547"/>
              <a:gd name="connsiteY4" fmla="*/ 823159 h 902370"/>
              <a:gd name="connsiteX5" fmla="*/ 814591 w 921547"/>
              <a:gd name="connsiteY5" fmla="*/ 61159 h 902370"/>
              <a:gd name="connsiteX6" fmla="*/ 188058 w 921547"/>
              <a:gd name="connsiteY6" fmla="*/ 95027 h 90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1547" h="902370">
                <a:moveTo>
                  <a:pt x="255791" y="61159"/>
                </a:moveTo>
                <a:cubicBezTo>
                  <a:pt x="251557" y="47048"/>
                  <a:pt x="247324" y="32937"/>
                  <a:pt x="204991" y="78093"/>
                </a:cubicBezTo>
                <a:cubicBezTo>
                  <a:pt x="162658" y="123249"/>
                  <a:pt x="10258" y="207915"/>
                  <a:pt x="1791" y="332093"/>
                </a:cubicBezTo>
                <a:cubicBezTo>
                  <a:pt x="-6676" y="456271"/>
                  <a:pt x="10258" y="741315"/>
                  <a:pt x="154191" y="823159"/>
                </a:cubicBezTo>
                <a:cubicBezTo>
                  <a:pt x="298124" y="905003"/>
                  <a:pt x="755324" y="950159"/>
                  <a:pt x="865391" y="823159"/>
                </a:cubicBezTo>
                <a:cubicBezTo>
                  <a:pt x="975458" y="696159"/>
                  <a:pt x="904902" y="193803"/>
                  <a:pt x="814591" y="61159"/>
                </a:cubicBezTo>
                <a:cubicBezTo>
                  <a:pt x="724280" y="-71485"/>
                  <a:pt x="388435" y="45638"/>
                  <a:pt x="188058" y="95027"/>
                </a:cubicBezTo>
              </a:path>
            </a:pathLst>
          </a:custGeom>
          <a:noFill/>
          <a:ln w="317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55062C3E-92E0-F771-6543-9D0BB0FF34E2}"/>
              </a:ext>
            </a:extLst>
          </p:cNvPr>
          <p:cNvSpPr/>
          <p:nvPr/>
        </p:nvSpPr>
        <p:spPr>
          <a:xfrm>
            <a:off x="7587404" y="2190974"/>
            <a:ext cx="921547" cy="902370"/>
          </a:xfrm>
          <a:custGeom>
            <a:avLst/>
            <a:gdLst>
              <a:gd name="connsiteX0" fmla="*/ 255791 w 921547"/>
              <a:gd name="connsiteY0" fmla="*/ 85317 h 926528"/>
              <a:gd name="connsiteX1" fmla="*/ 204991 w 921547"/>
              <a:gd name="connsiteY1" fmla="*/ 102251 h 926528"/>
              <a:gd name="connsiteX2" fmla="*/ 1791 w 921547"/>
              <a:gd name="connsiteY2" fmla="*/ 356251 h 926528"/>
              <a:gd name="connsiteX3" fmla="*/ 154191 w 921547"/>
              <a:gd name="connsiteY3" fmla="*/ 847317 h 926528"/>
              <a:gd name="connsiteX4" fmla="*/ 865391 w 921547"/>
              <a:gd name="connsiteY4" fmla="*/ 847317 h 926528"/>
              <a:gd name="connsiteX5" fmla="*/ 814591 w 921547"/>
              <a:gd name="connsiteY5" fmla="*/ 85317 h 926528"/>
              <a:gd name="connsiteX6" fmla="*/ 323525 w 921547"/>
              <a:gd name="connsiteY6" fmla="*/ 51451 h 926528"/>
              <a:gd name="connsiteX0" fmla="*/ 255791 w 921547"/>
              <a:gd name="connsiteY0" fmla="*/ 61159 h 902370"/>
              <a:gd name="connsiteX1" fmla="*/ 204991 w 921547"/>
              <a:gd name="connsiteY1" fmla="*/ 78093 h 902370"/>
              <a:gd name="connsiteX2" fmla="*/ 1791 w 921547"/>
              <a:gd name="connsiteY2" fmla="*/ 332093 h 902370"/>
              <a:gd name="connsiteX3" fmla="*/ 154191 w 921547"/>
              <a:gd name="connsiteY3" fmla="*/ 823159 h 902370"/>
              <a:gd name="connsiteX4" fmla="*/ 865391 w 921547"/>
              <a:gd name="connsiteY4" fmla="*/ 823159 h 902370"/>
              <a:gd name="connsiteX5" fmla="*/ 814591 w 921547"/>
              <a:gd name="connsiteY5" fmla="*/ 61159 h 902370"/>
              <a:gd name="connsiteX6" fmla="*/ 188058 w 921547"/>
              <a:gd name="connsiteY6" fmla="*/ 95027 h 90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1547" h="902370">
                <a:moveTo>
                  <a:pt x="255791" y="61159"/>
                </a:moveTo>
                <a:cubicBezTo>
                  <a:pt x="251557" y="47048"/>
                  <a:pt x="247324" y="32937"/>
                  <a:pt x="204991" y="78093"/>
                </a:cubicBezTo>
                <a:cubicBezTo>
                  <a:pt x="162658" y="123249"/>
                  <a:pt x="10258" y="207915"/>
                  <a:pt x="1791" y="332093"/>
                </a:cubicBezTo>
                <a:cubicBezTo>
                  <a:pt x="-6676" y="456271"/>
                  <a:pt x="10258" y="741315"/>
                  <a:pt x="154191" y="823159"/>
                </a:cubicBezTo>
                <a:cubicBezTo>
                  <a:pt x="298124" y="905003"/>
                  <a:pt x="755324" y="950159"/>
                  <a:pt x="865391" y="823159"/>
                </a:cubicBezTo>
                <a:cubicBezTo>
                  <a:pt x="975458" y="696159"/>
                  <a:pt x="904902" y="193803"/>
                  <a:pt x="814591" y="61159"/>
                </a:cubicBezTo>
                <a:cubicBezTo>
                  <a:pt x="724280" y="-71485"/>
                  <a:pt x="388435" y="45638"/>
                  <a:pt x="188058" y="95027"/>
                </a:cubicBezTo>
              </a:path>
            </a:pathLst>
          </a:custGeom>
          <a:noFill/>
          <a:ln w="317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00422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88830-71A6-9407-BE6E-214D8C4294AA}"/>
              </a:ext>
            </a:extLst>
          </p:cNvPr>
          <p:cNvSpPr>
            <a:spLocks noGrp="1"/>
          </p:cNvSpPr>
          <p:nvPr>
            <p:ph type="title"/>
          </p:nvPr>
        </p:nvSpPr>
        <p:spPr/>
        <p:txBody>
          <a:bodyPr/>
          <a:lstStyle/>
          <a:p>
            <a:r>
              <a:rPr lang="en-US" dirty="0"/>
              <a:t>Teacher forcing</a:t>
            </a:r>
          </a:p>
        </p:txBody>
      </p:sp>
      <p:sp>
        <p:nvSpPr>
          <p:cNvPr id="3" name="Content Placeholder 2">
            <a:extLst>
              <a:ext uri="{FF2B5EF4-FFF2-40B4-BE49-F238E27FC236}">
                <a16:creationId xmlns:a16="http://schemas.microsoft.com/office/drawing/2014/main" id="{97BC3AC1-8CFF-5EEA-0B8E-58F5F825862D}"/>
              </a:ext>
            </a:extLst>
          </p:cNvPr>
          <p:cNvSpPr>
            <a:spLocks noGrp="1"/>
          </p:cNvSpPr>
          <p:nvPr>
            <p:ph idx="1"/>
          </p:nvPr>
        </p:nvSpPr>
        <p:spPr>
          <a:xfrm>
            <a:off x="1097285" y="1676400"/>
            <a:ext cx="10713715" cy="4495800"/>
          </a:xfrm>
        </p:spPr>
        <p:txBody>
          <a:bodyPr>
            <a:normAutofit/>
          </a:bodyPr>
          <a:lstStyle/>
          <a:p>
            <a:pPr marL="457200" indent="-457200">
              <a:buFont typeface="Arial" panose="020B0604020202020204" pitchFamily="34" charset="0"/>
              <a:buChar char="•"/>
            </a:pPr>
            <a:r>
              <a:rPr lang="en-US" sz="3200" dirty="0">
                <a:effectLst/>
                <a:latin typeface="Calibri" panose="020F0502020204030204" pitchFamily="34" charset="0"/>
                <a:cs typeface="Calibri" panose="020F0502020204030204" pitchFamily="34" charset="0"/>
              </a:rPr>
              <a:t>At each token position </a:t>
            </a:r>
            <a:r>
              <a:rPr lang="en-US" sz="3200" i="1" dirty="0">
                <a:effectLst/>
                <a:latin typeface="Calibri" panose="020F0502020204030204" pitchFamily="34" charset="0"/>
                <a:cs typeface="Calibri" panose="020F0502020204030204" pitchFamily="34" charset="0"/>
              </a:rPr>
              <a:t>t</a:t>
            </a:r>
            <a:r>
              <a:rPr lang="en-US" sz="3200" dirty="0">
                <a:effectLst/>
                <a:latin typeface="Calibri" panose="020F0502020204030204" pitchFamily="34" charset="0"/>
                <a:cs typeface="Calibri" panose="020F0502020204030204" pitchFamily="34" charset="0"/>
              </a:rPr>
              <a:t>, model </a:t>
            </a:r>
            <a:r>
              <a:rPr lang="en-US" sz="3200" dirty="0">
                <a:latin typeface="Calibri" panose="020F0502020204030204" pitchFamily="34" charset="0"/>
                <a:cs typeface="Calibri" panose="020F0502020204030204" pitchFamily="34" charset="0"/>
              </a:rPr>
              <a:t>sees correct</a:t>
            </a:r>
            <a:r>
              <a:rPr lang="en-US" sz="3200" dirty="0">
                <a:effectLst/>
                <a:latin typeface="Calibri" panose="020F0502020204030204" pitchFamily="34" charset="0"/>
                <a:cs typeface="Calibri" panose="020F0502020204030204" pitchFamily="34" charset="0"/>
              </a:rPr>
              <a:t> tokens </a:t>
            </a:r>
            <a:r>
              <a:rPr lang="en-US" sz="3200" i="1" dirty="0">
                <a:effectLst/>
                <a:latin typeface="Calibri" panose="020F0502020204030204" pitchFamily="34" charset="0"/>
                <a:cs typeface="Calibri" panose="020F0502020204030204" pitchFamily="34" charset="0"/>
              </a:rPr>
              <a:t>w</a:t>
            </a:r>
            <a:r>
              <a:rPr lang="en-US" sz="4400" baseline="-25000" dirty="0">
                <a:effectLst/>
                <a:latin typeface="Calibri" panose="020F0502020204030204" pitchFamily="34" charset="0"/>
                <a:cs typeface="Calibri" panose="020F0502020204030204" pitchFamily="34" charset="0"/>
              </a:rPr>
              <a:t>1:</a:t>
            </a:r>
            <a:r>
              <a:rPr lang="en-US" sz="4400" i="1" baseline="-25000" dirty="0">
                <a:effectLst/>
                <a:latin typeface="Calibri" panose="020F0502020204030204" pitchFamily="34" charset="0"/>
                <a:cs typeface="Calibri" panose="020F0502020204030204" pitchFamily="34" charset="0"/>
              </a:rPr>
              <a:t>t</a:t>
            </a:r>
            <a:r>
              <a:rPr lang="en-US" sz="3200" dirty="0">
                <a:effectLst/>
                <a:latin typeface="Calibri" panose="020F0502020204030204" pitchFamily="34" charset="0"/>
                <a:cs typeface="Calibri" panose="020F0502020204030204" pitchFamily="34" charset="0"/>
              </a:rPr>
              <a:t>, </a:t>
            </a:r>
          </a:p>
          <a:p>
            <a:pPr marL="854045" lvl="1" indent="-45720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Computes  loss (–log probability) for the next token </a:t>
            </a:r>
            <a:r>
              <a:rPr lang="en-US" sz="2800" i="1" dirty="0">
                <a:effectLst/>
                <a:latin typeface="Calibri" panose="020F0502020204030204" pitchFamily="34" charset="0"/>
                <a:cs typeface="Calibri" panose="020F0502020204030204" pitchFamily="34" charset="0"/>
              </a:rPr>
              <a:t>w</a:t>
            </a:r>
            <a:r>
              <a:rPr lang="en-US" sz="4000" i="1" baseline="-25000" dirty="0">
                <a:effectLst/>
                <a:latin typeface="Calibri" panose="020F0502020204030204" pitchFamily="34" charset="0"/>
                <a:cs typeface="Calibri" panose="020F0502020204030204" pitchFamily="34" charset="0"/>
              </a:rPr>
              <a:t>t</a:t>
            </a:r>
            <a:r>
              <a:rPr lang="en-US" sz="4000" baseline="-25000" dirty="0">
                <a:effectLst/>
                <a:latin typeface="Calibri" panose="020F0502020204030204" pitchFamily="34" charset="0"/>
                <a:cs typeface="Calibri" panose="020F0502020204030204" pitchFamily="34" charset="0"/>
              </a:rPr>
              <a:t>+1 </a:t>
            </a:r>
            <a:endParaRPr lang="en-US" sz="40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At next token position t+1 we ignore what model predicted for </a:t>
            </a:r>
            <a:r>
              <a:rPr lang="en-US" sz="3200" i="1" dirty="0">
                <a:effectLst/>
                <a:latin typeface="Calibri" panose="020F0502020204030204" pitchFamily="34" charset="0"/>
                <a:cs typeface="Calibri" panose="020F0502020204030204" pitchFamily="34" charset="0"/>
              </a:rPr>
              <a:t>w</a:t>
            </a:r>
            <a:r>
              <a:rPr lang="en-US" sz="3200" i="1" baseline="-25000" dirty="0">
                <a:effectLst/>
                <a:latin typeface="Calibri" panose="020F0502020204030204" pitchFamily="34" charset="0"/>
                <a:cs typeface="Calibri" panose="020F0502020204030204" pitchFamily="34" charset="0"/>
              </a:rPr>
              <a:t>t</a:t>
            </a:r>
            <a:r>
              <a:rPr lang="en-US" sz="3200" baseline="-25000" dirty="0">
                <a:effectLst/>
                <a:latin typeface="Calibri" panose="020F0502020204030204" pitchFamily="34" charset="0"/>
                <a:cs typeface="Calibri" panose="020F0502020204030204" pitchFamily="34" charset="0"/>
              </a:rPr>
              <a:t>+1 </a:t>
            </a:r>
          </a:p>
          <a:p>
            <a:pPr marL="854045" lvl="1" indent="-457200">
              <a:buFont typeface="Arial" panose="020B0604020202020204" pitchFamily="34" charset="0"/>
              <a:buChar char="•"/>
            </a:pPr>
            <a:r>
              <a:rPr lang="en-US" sz="2800" dirty="0">
                <a:latin typeface="Calibri" panose="020F0502020204030204" pitchFamily="34" charset="0"/>
                <a:cs typeface="Calibri" panose="020F0502020204030204" pitchFamily="34" charset="0"/>
              </a:rPr>
              <a:t>Instead we take the </a:t>
            </a:r>
            <a:r>
              <a:rPr lang="en-US" sz="2800" b="1" dirty="0">
                <a:latin typeface="Calibri" panose="020F0502020204030204" pitchFamily="34" charset="0"/>
                <a:cs typeface="Calibri" panose="020F0502020204030204" pitchFamily="34" charset="0"/>
              </a:rPr>
              <a:t>correct</a:t>
            </a:r>
            <a:r>
              <a:rPr lang="en-US" sz="2800" dirty="0">
                <a:latin typeface="Calibri" panose="020F0502020204030204" pitchFamily="34" charset="0"/>
                <a:cs typeface="Calibri" panose="020F0502020204030204" pitchFamily="34" charset="0"/>
              </a:rPr>
              <a:t> word w</a:t>
            </a:r>
            <a:r>
              <a:rPr lang="en-US" sz="2800" baseline="-25000" dirty="0">
                <a:latin typeface="Calibri" panose="020F0502020204030204" pitchFamily="34" charset="0"/>
                <a:cs typeface="Calibri" panose="020F0502020204030204" pitchFamily="34" charset="0"/>
              </a:rPr>
              <a:t>t+1</a:t>
            </a:r>
            <a:r>
              <a:rPr lang="en-US" sz="2800" dirty="0">
                <a:effectLst/>
                <a:latin typeface="Calibri" panose="020F0502020204030204" pitchFamily="34" charset="0"/>
                <a:cs typeface="Calibri" panose="020F0502020204030204" pitchFamily="34" charset="0"/>
              </a:rPr>
              <a:t>, add it to context, move on</a:t>
            </a:r>
          </a:p>
          <a:p>
            <a:endParaRPr lang="en-US" sz="3600" baseline="-25000" dirty="0">
              <a:effectLst/>
              <a:latin typeface="Calibri" panose="020F0502020204030204" pitchFamily="34" charset="0"/>
              <a:cs typeface="Calibri" panose="020F0502020204030204" pitchFamily="34" charset="0"/>
            </a:endParaRPr>
          </a:p>
          <a:p>
            <a:endParaRPr lang="en-US" sz="3600" baseline="-250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22882811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13D45-02B7-9DC8-F200-F8E4FBDEE2CE}"/>
              </a:ext>
            </a:extLst>
          </p:cNvPr>
          <p:cNvSpPr>
            <a:spLocks noGrp="1"/>
          </p:cNvSpPr>
          <p:nvPr>
            <p:ph type="title"/>
          </p:nvPr>
        </p:nvSpPr>
        <p:spPr/>
        <p:txBody>
          <a:bodyPr/>
          <a:lstStyle/>
          <a:p>
            <a:r>
              <a:rPr lang="en-US" dirty="0"/>
              <a:t>Training a transformer language model</a:t>
            </a:r>
          </a:p>
        </p:txBody>
      </p:sp>
      <p:pic>
        <p:nvPicPr>
          <p:cNvPr id="7" name="Content Placeholder 6">
            <a:extLst>
              <a:ext uri="{FF2B5EF4-FFF2-40B4-BE49-F238E27FC236}">
                <a16:creationId xmlns:a16="http://schemas.microsoft.com/office/drawing/2014/main" id="{431A1F84-1832-7453-4C05-766D11A1F7F8}"/>
              </a:ext>
            </a:extLst>
          </p:cNvPr>
          <p:cNvPicPr>
            <a:picLocks noGrp="1" noChangeAspect="1"/>
          </p:cNvPicPr>
          <p:nvPr>
            <p:ph idx="1"/>
          </p:nvPr>
        </p:nvPicPr>
        <p:blipFill>
          <a:blip r:embed="rId2"/>
          <a:stretch>
            <a:fillRect/>
          </a:stretch>
        </p:blipFill>
        <p:spPr>
          <a:xfrm>
            <a:off x="1423612" y="1219199"/>
            <a:ext cx="10027716" cy="5479197"/>
          </a:xfrm>
        </p:spPr>
      </p:pic>
    </p:spTree>
    <p:extLst>
      <p:ext uri="{BB962C8B-B14F-4D97-AF65-F5344CB8AC3E}">
        <p14:creationId xmlns:p14="http://schemas.microsoft.com/office/powerpoint/2010/main" val="27273426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C5DC0B-6971-8824-5163-75E4FF1BAA88}"/>
              </a:ext>
            </a:extLst>
          </p:cNvPr>
          <p:cNvSpPr>
            <a:spLocks noGrp="1"/>
          </p:cNvSpPr>
          <p:nvPr>
            <p:ph type="title"/>
          </p:nvPr>
        </p:nvSpPr>
        <p:spPr/>
        <p:txBody>
          <a:bodyPr>
            <a:normAutofit/>
          </a:bodyPr>
          <a:lstStyle/>
          <a:p>
            <a:r>
              <a:rPr lang="en-US" dirty="0"/>
              <a:t>LLMs are mainly trained on the web</a:t>
            </a:r>
          </a:p>
        </p:txBody>
      </p:sp>
      <p:sp>
        <p:nvSpPr>
          <p:cNvPr id="6" name="Content Placeholder 5">
            <a:extLst>
              <a:ext uri="{FF2B5EF4-FFF2-40B4-BE49-F238E27FC236}">
                <a16:creationId xmlns:a16="http://schemas.microsoft.com/office/drawing/2014/main" id="{E71B7882-1C87-7AD7-AC4D-4AD8BAB10EC3}"/>
              </a:ext>
            </a:extLst>
          </p:cNvPr>
          <p:cNvSpPr>
            <a:spLocks noGrp="1"/>
          </p:cNvSpPr>
          <p:nvPr>
            <p:ph idx="1"/>
          </p:nvPr>
        </p:nvSpPr>
        <p:spPr/>
        <p:txBody>
          <a:bodyPr/>
          <a:lstStyle/>
          <a:p>
            <a:r>
              <a:rPr lang="en-US" sz="3200" b="0" dirty="0">
                <a:effectLst/>
                <a:latin typeface="Calibri" panose="020F0502020204030204" pitchFamily="34" charset="0"/>
                <a:cs typeface="Calibri" panose="020F0502020204030204" pitchFamily="34" charset="0"/>
              </a:rPr>
              <a:t>Common crawl</a:t>
            </a:r>
            <a:r>
              <a:rPr lang="en-US" sz="3200" dirty="0">
                <a:effectLst/>
                <a:latin typeface="Calibri" panose="020F0502020204030204" pitchFamily="34" charset="0"/>
                <a:cs typeface="Calibri" panose="020F0502020204030204" pitchFamily="34" charset="0"/>
              </a:rPr>
              <a:t>, snapshots of the entire web produced by the non-profit Common Crawl with billions of pages</a:t>
            </a:r>
          </a:p>
          <a:p>
            <a:r>
              <a:rPr lang="en-US" sz="3200" dirty="0">
                <a:effectLst/>
                <a:latin typeface="Calibri" panose="020F0502020204030204" pitchFamily="34" charset="0"/>
                <a:cs typeface="Calibri" panose="020F0502020204030204" pitchFamily="34" charset="0"/>
              </a:rPr>
              <a:t>Colossal Clean Crawled Corpus (C4; </a:t>
            </a:r>
            <a:r>
              <a:rPr lang="en-US" sz="3200" dirty="0" err="1">
                <a:solidFill>
                  <a:srgbClr val="0000FF"/>
                </a:solidFill>
                <a:effectLst/>
                <a:latin typeface="Calibri" panose="020F0502020204030204" pitchFamily="34" charset="0"/>
                <a:cs typeface="Calibri" panose="020F0502020204030204" pitchFamily="34" charset="0"/>
              </a:rPr>
              <a:t>Raffel</a:t>
            </a:r>
            <a:r>
              <a:rPr lang="en-US" sz="3200" dirty="0">
                <a:solidFill>
                  <a:srgbClr val="0000FF"/>
                </a:solidFill>
                <a:effectLst/>
                <a:latin typeface="Calibri" panose="020F0502020204030204" pitchFamily="34" charset="0"/>
                <a:cs typeface="Calibri" panose="020F0502020204030204" pitchFamily="34" charset="0"/>
              </a:rPr>
              <a:t> et al. 2020</a:t>
            </a:r>
            <a:r>
              <a:rPr lang="en-US" sz="3200" dirty="0">
                <a:effectLst/>
                <a:latin typeface="Calibri" panose="020F0502020204030204" pitchFamily="34" charset="0"/>
                <a:cs typeface="Calibri" panose="020F0502020204030204" pitchFamily="34" charset="0"/>
              </a:rPr>
              <a:t>), 156 billion tokens of English,  filtered</a:t>
            </a:r>
          </a:p>
          <a:p>
            <a:r>
              <a:rPr lang="en-US" sz="3200" dirty="0">
                <a:latin typeface="Calibri" panose="020F0502020204030204" pitchFamily="34" charset="0"/>
                <a:cs typeface="Calibri" panose="020F0502020204030204" pitchFamily="34" charset="0"/>
              </a:rPr>
              <a:t>	What's in it? Mostly </a:t>
            </a:r>
            <a:r>
              <a:rPr lang="en-US" sz="3200" dirty="0">
                <a:effectLst/>
                <a:latin typeface="Calibri" panose="020F0502020204030204" pitchFamily="34" charset="0"/>
                <a:cs typeface="Calibri" panose="020F0502020204030204" pitchFamily="34" charset="0"/>
              </a:rPr>
              <a:t>patent text documents, Wikipedia, and news sites </a:t>
            </a:r>
          </a:p>
          <a:p>
            <a:endParaRPr lang="en-US" sz="3200" dirty="0">
              <a:latin typeface="Calibri" panose="020F0502020204030204" pitchFamily="34" charset="0"/>
              <a:cs typeface="Calibri" panose="020F0502020204030204" pitchFamily="34" charset="0"/>
            </a:endParaRPr>
          </a:p>
          <a:p>
            <a:endParaRPr lang="en-US" dirty="0"/>
          </a:p>
          <a:p>
            <a:endParaRPr lang="en-US" dirty="0"/>
          </a:p>
          <a:p>
            <a:endParaRPr lang="en-US" dirty="0"/>
          </a:p>
        </p:txBody>
      </p:sp>
    </p:spTree>
    <p:extLst>
      <p:ext uri="{BB962C8B-B14F-4D97-AF65-F5344CB8AC3E}">
        <p14:creationId xmlns:p14="http://schemas.microsoft.com/office/powerpoint/2010/main" val="24061685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CED83-FF26-39A9-2F96-1AE8B7E37CFF}"/>
              </a:ext>
            </a:extLst>
          </p:cNvPr>
          <p:cNvSpPr>
            <a:spLocks noGrp="1"/>
          </p:cNvSpPr>
          <p:nvPr>
            <p:ph type="title"/>
          </p:nvPr>
        </p:nvSpPr>
        <p:spPr>
          <a:xfrm>
            <a:off x="834532" y="-102149"/>
            <a:ext cx="10058400" cy="907196"/>
          </a:xfrm>
        </p:spPr>
        <p:txBody>
          <a:bodyPr>
            <a:normAutofit/>
          </a:bodyPr>
          <a:lstStyle/>
          <a:p>
            <a:r>
              <a:rPr lang="en-US" b="1" dirty="0"/>
              <a:t>The Pile: </a:t>
            </a:r>
            <a:r>
              <a:rPr lang="en-US" dirty="0"/>
              <a:t>a pretraining corpus</a:t>
            </a:r>
          </a:p>
        </p:txBody>
      </p:sp>
      <p:pic>
        <p:nvPicPr>
          <p:cNvPr id="4" name="Picture 3">
            <a:extLst>
              <a:ext uri="{FF2B5EF4-FFF2-40B4-BE49-F238E27FC236}">
                <a16:creationId xmlns:a16="http://schemas.microsoft.com/office/drawing/2014/main" id="{2B865070-14A7-3130-622C-F7A7954751E0}"/>
              </a:ext>
            </a:extLst>
          </p:cNvPr>
          <p:cNvPicPr>
            <a:picLocks noChangeAspect="1"/>
          </p:cNvPicPr>
          <p:nvPr/>
        </p:nvPicPr>
        <p:blipFill>
          <a:blip r:embed="rId2"/>
          <a:stretch>
            <a:fillRect/>
          </a:stretch>
        </p:blipFill>
        <p:spPr>
          <a:xfrm>
            <a:off x="1097280" y="1414093"/>
            <a:ext cx="9795652" cy="5257800"/>
          </a:xfrm>
          <a:prstGeom prst="rect">
            <a:avLst/>
          </a:prstGeom>
        </p:spPr>
      </p:pic>
      <p:sp>
        <p:nvSpPr>
          <p:cNvPr id="7" name="TextBox 6">
            <a:extLst>
              <a:ext uri="{FF2B5EF4-FFF2-40B4-BE49-F238E27FC236}">
                <a16:creationId xmlns:a16="http://schemas.microsoft.com/office/drawing/2014/main" id="{25686295-0B28-70A8-647B-9E0B21B2183C}"/>
              </a:ext>
            </a:extLst>
          </p:cNvPr>
          <p:cNvSpPr txBox="1"/>
          <p:nvPr/>
        </p:nvSpPr>
        <p:spPr>
          <a:xfrm>
            <a:off x="5543390" y="1011847"/>
            <a:ext cx="717376"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web</a:t>
            </a:r>
          </a:p>
        </p:txBody>
      </p:sp>
      <p:sp>
        <p:nvSpPr>
          <p:cNvPr id="8" name="TextBox 7">
            <a:extLst>
              <a:ext uri="{FF2B5EF4-FFF2-40B4-BE49-F238E27FC236}">
                <a16:creationId xmlns:a16="http://schemas.microsoft.com/office/drawing/2014/main" id="{4A5590F6-BB13-3E51-B023-BBB10B94480A}"/>
              </a:ext>
            </a:extLst>
          </p:cNvPr>
          <p:cNvSpPr txBox="1"/>
          <p:nvPr/>
        </p:nvSpPr>
        <p:spPr>
          <a:xfrm>
            <a:off x="2082800" y="1011847"/>
            <a:ext cx="1488549"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academics</a:t>
            </a:r>
          </a:p>
        </p:txBody>
      </p:sp>
      <p:sp>
        <p:nvSpPr>
          <p:cNvPr id="9" name="TextBox 8">
            <a:extLst>
              <a:ext uri="{FF2B5EF4-FFF2-40B4-BE49-F238E27FC236}">
                <a16:creationId xmlns:a16="http://schemas.microsoft.com/office/drawing/2014/main" id="{933331CF-9051-67C9-7E83-63B2B36AAF98}"/>
              </a:ext>
            </a:extLst>
          </p:cNvPr>
          <p:cNvSpPr txBox="1"/>
          <p:nvPr/>
        </p:nvSpPr>
        <p:spPr>
          <a:xfrm>
            <a:off x="9051235" y="1011847"/>
            <a:ext cx="920445"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books</a:t>
            </a:r>
          </a:p>
        </p:txBody>
      </p:sp>
      <p:sp>
        <p:nvSpPr>
          <p:cNvPr id="10" name="TextBox 9">
            <a:extLst>
              <a:ext uri="{FF2B5EF4-FFF2-40B4-BE49-F238E27FC236}">
                <a16:creationId xmlns:a16="http://schemas.microsoft.com/office/drawing/2014/main" id="{47AA3506-F19D-B3CB-C109-E4824999BE13}"/>
              </a:ext>
            </a:extLst>
          </p:cNvPr>
          <p:cNvSpPr txBox="1"/>
          <p:nvPr/>
        </p:nvSpPr>
        <p:spPr>
          <a:xfrm>
            <a:off x="11145078" y="5221357"/>
            <a:ext cx="952505"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dialog</a:t>
            </a:r>
          </a:p>
        </p:txBody>
      </p:sp>
    </p:spTree>
    <p:extLst>
      <p:ext uri="{BB962C8B-B14F-4D97-AF65-F5344CB8AC3E}">
        <p14:creationId xmlns:p14="http://schemas.microsoft.com/office/powerpoint/2010/main" val="24704787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2F230-5A0C-D476-D6D4-E51FEF295D38}"/>
              </a:ext>
            </a:extLst>
          </p:cNvPr>
          <p:cNvSpPr>
            <a:spLocks noGrp="1"/>
          </p:cNvSpPr>
          <p:nvPr>
            <p:ph type="title"/>
          </p:nvPr>
        </p:nvSpPr>
        <p:spPr/>
        <p:txBody>
          <a:bodyPr/>
          <a:lstStyle/>
          <a:p>
            <a:r>
              <a:rPr lang="en-US" dirty="0"/>
              <a:t>Filtering for quality and safety</a:t>
            </a:r>
          </a:p>
        </p:txBody>
      </p:sp>
      <p:sp>
        <p:nvSpPr>
          <p:cNvPr id="3" name="Content Placeholder 2">
            <a:extLst>
              <a:ext uri="{FF2B5EF4-FFF2-40B4-BE49-F238E27FC236}">
                <a16:creationId xmlns:a16="http://schemas.microsoft.com/office/drawing/2014/main" id="{3BB60FAA-EF1D-0F2C-5C3A-1514B83FD196}"/>
              </a:ext>
            </a:extLst>
          </p:cNvPr>
          <p:cNvSpPr>
            <a:spLocks noGrp="1"/>
          </p:cNvSpPr>
          <p:nvPr>
            <p:ph idx="1"/>
          </p:nvPr>
        </p:nvSpPr>
        <p:spPr/>
        <p:txBody>
          <a:bodyPr/>
          <a:lstStyle/>
          <a:p>
            <a:r>
              <a:rPr lang="en-US" dirty="0"/>
              <a:t>Quality is subjective</a:t>
            </a:r>
          </a:p>
          <a:p>
            <a:pPr marL="457200" indent="-457200">
              <a:buFont typeface="Arial" panose="020B0604020202020204" pitchFamily="34" charset="0"/>
              <a:buChar char="•"/>
            </a:pPr>
            <a:r>
              <a:rPr lang="en-US" dirty="0"/>
              <a:t>Many LLMs attempt to match Wikipedia, books, particular websites</a:t>
            </a:r>
          </a:p>
          <a:p>
            <a:pPr marL="457200" indent="-457200">
              <a:buFont typeface="Arial" panose="020B0604020202020204" pitchFamily="34" charset="0"/>
              <a:buChar char="•"/>
            </a:pPr>
            <a:r>
              <a:rPr lang="en-US" dirty="0"/>
              <a:t>Need to remove boilerplate, adult content</a:t>
            </a:r>
          </a:p>
          <a:p>
            <a:pPr marL="457200" indent="-457200">
              <a:buFont typeface="Arial" panose="020B0604020202020204" pitchFamily="34" charset="0"/>
              <a:buChar char="•"/>
            </a:pPr>
            <a:r>
              <a:rPr lang="en-US" dirty="0"/>
              <a:t>Deduplication at many levels (URLs, documents, even lines)</a:t>
            </a:r>
          </a:p>
          <a:p>
            <a:r>
              <a:rPr lang="en-US" dirty="0"/>
              <a:t>Safety also subjective</a:t>
            </a:r>
          </a:p>
          <a:p>
            <a:pPr marL="457200" indent="-457200">
              <a:buFont typeface="Arial" panose="020B0604020202020204" pitchFamily="34" charset="0"/>
              <a:buChar char="•"/>
            </a:pPr>
            <a:r>
              <a:rPr lang="en-US" dirty="0"/>
              <a:t>Toxicity detection is important, although that has mixed results</a:t>
            </a:r>
          </a:p>
          <a:p>
            <a:pPr marL="457200" indent="-457200">
              <a:buFont typeface="Arial" panose="020B0604020202020204" pitchFamily="34" charset="0"/>
              <a:buChar char="•"/>
            </a:pPr>
            <a:r>
              <a:rPr lang="en-US" dirty="0"/>
              <a:t>Can mistakenly flag data written in dialects like African American English</a:t>
            </a:r>
          </a:p>
        </p:txBody>
      </p:sp>
    </p:spTree>
    <p:extLst>
      <p:ext uri="{BB962C8B-B14F-4D97-AF65-F5344CB8AC3E}">
        <p14:creationId xmlns:p14="http://schemas.microsoft.com/office/powerpoint/2010/main" val="1346426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2912D-A118-5079-D10E-E43439FE4860}"/>
              </a:ext>
            </a:extLst>
          </p:cNvPr>
          <p:cNvSpPr>
            <a:spLocks noGrp="1"/>
          </p:cNvSpPr>
          <p:nvPr>
            <p:ph type="title"/>
          </p:nvPr>
        </p:nvSpPr>
        <p:spPr/>
        <p:txBody>
          <a:bodyPr/>
          <a:lstStyle/>
          <a:p>
            <a:r>
              <a:rPr lang="en-US" dirty="0"/>
              <a:t>What does a model learn from pretraining?</a:t>
            </a:r>
          </a:p>
        </p:txBody>
      </p:sp>
      <p:sp>
        <p:nvSpPr>
          <p:cNvPr id="3" name="Content Placeholder 2">
            <a:extLst>
              <a:ext uri="{FF2B5EF4-FFF2-40B4-BE49-F238E27FC236}">
                <a16:creationId xmlns:a16="http://schemas.microsoft.com/office/drawing/2014/main" id="{77192485-6301-A46A-01FE-5A6955AE62CB}"/>
              </a:ext>
            </a:extLst>
          </p:cNvPr>
          <p:cNvSpPr>
            <a:spLocks noGrp="1"/>
          </p:cNvSpPr>
          <p:nvPr>
            <p:ph idx="1"/>
          </p:nvPr>
        </p:nvSpPr>
        <p:spPr>
          <a:xfrm>
            <a:off x="1097285" y="1600200"/>
            <a:ext cx="10866115" cy="4572000"/>
          </a:xfrm>
        </p:spPr>
        <p:txBody>
          <a:bodyPr/>
          <a:lstStyle/>
          <a:p>
            <a:pPr marL="571500" indent="-571500">
              <a:buFont typeface="Arial" panose="020B0604020202020204" pitchFamily="34" charset="0"/>
              <a:buChar char="•"/>
            </a:pPr>
            <a:r>
              <a:rPr lang="en-US" sz="4000" dirty="0"/>
              <a:t>There are canines everywhere! One dog in the front room, and two </a:t>
            </a:r>
            <a:r>
              <a:rPr lang="en-US" sz="4000" u="sng" dirty="0">
                <a:solidFill>
                  <a:schemeClr val="bg1">
                    <a:lumMod val="50000"/>
                  </a:schemeClr>
                </a:solidFill>
                <a:uFill>
                  <a:solidFill>
                    <a:schemeClr val="tx1"/>
                  </a:solidFill>
                </a:uFill>
              </a:rPr>
              <a:t>dogs</a:t>
            </a:r>
          </a:p>
          <a:p>
            <a:pPr marL="571500" indent="-571500">
              <a:buFont typeface="Arial" panose="020B0604020202020204" pitchFamily="34" charset="0"/>
              <a:buChar char="•"/>
            </a:pPr>
            <a:r>
              <a:rPr lang="en-US" sz="4000" dirty="0"/>
              <a:t>It wasn't just big it was </a:t>
            </a:r>
            <a:r>
              <a:rPr lang="en-US" sz="4000" u="sng" dirty="0">
                <a:solidFill>
                  <a:schemeClr val="bg1">
                    <a:lumMod val="50000"/>
                  </a:schemeClr>
                </a:solidFill>
                <a:uFill>
                  <a:solidFill>
                    <a:schemeClr val="tx1"/>
                  </a:solidFill>
                </a:uFill>
              </a:rPr>
              <a:t>enormous</a:t>
            </a:r>
            <a:endParaRPr lang="en-US" sz="4000" dirty="0"/>
          </a:p>
          <a:p>
            <a:pPr marL="571500" indent="-571500">
              <a:buFont typeface="Arial" panose="020B0604020202020204" pitchFamily="34" charset="0"/>
              <a:buChar char="•"/>
            </a:pPr>
            <a:r>
              <a:rPr lang="en-US" sz="4000" dirty="0"/>
              <a:t>The author of "A Room of One's Own" is Virginia </a:t>
            </a:r>
            <a:r>
              <a:rPr lang="en-US" sz="4000" u="sng" dirty="0">
                <a:solidFill>
                  <a:schemeClr val="bg1">
                    <a:lumMod val="50000"/>
                  </a:schemeClr>
                </a:solidFill>
                <a:uFill>
                  <a:solidFill>
                    <a:schemeClr val="tx1"/>
                  </a:solidFill>
                </a:uFill>
              </a:rPr>
              <a:t>Woolf</a:t>
            </a:r>
            <a:endParaRPr lang="en-US" sz="4000" dirty="0">
              <a:solidFill>
                <a:schemeClr val="bg1">
                  <a:lumMod val="50000"/>
                </a:schemeClr>
              </a:solidFill>
            </a:endParaRPr>
          </a:p>
          <a:p>
            <a:pPr marL="571500" indent="-571500">
              <a:buFont typeface="Arial" panose="020B0604020202020204" pitchFamily="34" charset="0"/>
              <a:buChar char="•"/>
            </a:pPr>
            <a:r>
              <a:rPr lang="en-US" sz="4000" dirty="0"/>
              <a:t>The doctor told me that </a:t>
            </a:r>
            <a:r>
              <a:rPr lang="en-US" sz="4000" u="sng" dirty="0">
                <a:solidFill>
                  <a:schemeClr val="bg1">
                    <a:lumMod val="50000"/>
                  </a:schemeClr>
                </a:solidFill>
                <a:uFill>
                  <a:solidFill>
                    <a:schemeClr val="tx1"/>
                  </a:solidFill>
                </a:uFill>
              </a:rPr>
              <a:t>he</a:t>
            </a:r>
            <a:endParaRPr lang="en-US" sz="4000" dirty="0">
              <a:solidFill>
                <a:schemeClr val="bg1">
                  <a:lumMod val="50000"/>
                </a:schemeClr>
              </a:solidFill>
            </a:endParaRPr>
          </a:p>
          <a:p>
            <a:pPr marL="571500" indent="-571500">
              <a:buFont typeface="Arial" panose="020B0604020202020204" pitchFamily="34" charset="0"/>
              <a:buChar char="•"/>
            </a:pPr>
            <a:r>
              <a:rPr lang="en-US" sz="4000" dirty="0"/>
              <a:t>The square root of 4 is </a:t>
            </a:r>
            <a:r>
              <a:rPr lang="en-US" sz="4000" u="sng" dirty="0">
                <a:solidFill>
                  <a:schemeClr val="bg1">
                    <a:lumMod val="50000"/>
                  </a:schemeClr>
                </a:solidFill>
                <a:uFill>
                  <a:solidFill>
                    <a:schemeClr val="tx1"/>
                  </a:solidFill>
                </a:uFill>
              </a:rPr>
              <a:t>2</a:t>
            </a:r>
          </a:p>
          <a:p>
            <a:endParaRPr lang="en-US" dirty="0">
              <a:solidFill>
                <a:schemeClr val="bg1">
                  <a:lumMod val="50000"/>
                </a:schemeClr>
              </a:solidFill>
            </a:endParaRPr>
          </a:p>
          <a:p>
            <a:endParaRPr lang="en-US" dirty="0"/>
          </a:p>
        </p:txBody>
      </p:sp>
    </p:spTree>
    <p:extLst>
      <p:ext uri="{BB962C8B-B14F-4D97-AF65-F5344CB8AC3E}">
        <p14:creationId xmlns:p14="http://schemas.microsoft.com/office/powerpoint/2010/main" val="3833936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F4781-D84A-BC73-A841-F7BE685A860E}"/>
              </a:ext>
            </a:extLst>
          </p:cNvPr>
          <p:cNvSpPr>
            <a:spLocks noGrp="1"/>
          </p:cNvSpPr>
          <p:nvPr>
            <p:ph type="title"/>
          </p:nvPr>
        </p:nvSpPr>
        <p:spPr/>
        <p:txBody>
          <a:bodyPr/>
          <a:lstStyle/>
          <a:p>
            <a:r>
              <a:rPr lang="en-US" dirty="0"/>
              <a:t>Language models</a:t>
            </a:r>
          </a:p>
        </p:txBody>
      </p:sp>
      <p:sp>
        <p:nvSpPr>
          <p:cNvPr id="3" name="Content Placeholder 2">
            <a:extLst>
              <a:ext uri="{FF2B5EF4-FFF2-40B4-BE49-F238E27FC236}">
                <a16:creationId xmlns:a16="http://schemas.microsoft.com/office/drawing/2014/main" id="{172893DF-5229-F004-39C2-935F8D85F474}"/>
              </a:ext>
            </a:extLst>
          </p:cNvPr>
          <p:cNvSpPr>
            <a:spLocks noGrp="1"/>
          </p:cNvSpPr>
          <p:nvPr>
            <p:ph idx="1"/>
          </p:nvPr>
        </p:nvSpPr>
        <p:spPr/>
        <p:txBody>
          <a:bodyPr>
            <a:normAutofit fontScale="92500"/>
          </a:bodyPr>
          <a:lstStyle/>
          <a:p>
            <a:pPr marL="571500" indent="-571500">
              <a:buFont typeface="Arial" panose="020B0604020202020204" pitchFamily="34" charset="0"/>
              <a:buChar char="•"/>
            </a:pPr>
            <a:r>
              <a:rPr lang="en-US" sz="3600" dirty="0"/>
              <a:t>Large language models (LLMs) are like encoder-decoder architectures (chapter 14):</a:t>
            </a:r>
          </a:p>
          <a:p>
            <a:pPr marL="968345" lvl="1" indent="-571500">
              <a:buFont typeface="Arial" panose="020B0604020202020204" pitchFamily="34" charset="0"/>
              <a:buChar char="•"/>
            </a:pPr>
            <a:r>
              <a:rPr lang="en-US" sz="3200" dirty="0"/>
              <a:t>Assigns probabilities to sequences of words</a:t>
            </a:r>
          </a:p>
          <a:p>
            <a:pPr marL="968345" lvl="1" indent="-571500">
              <a:buFont typeface="Arial" panose="020B0604020202020204" pitchFamily="34" charset="0"/>
              <a:buChar char="•"/>
            </a:pPr>
            <a:r>
              <a:rPr lang="en-US" sz="3200" dirty="0"/>
              <a:t>Generate text by sampling possible next words</a:t>
            </a:r>
          </a:p>
          <a:p>
            <a:pPr marL="968345" lvl="1" indent="-571500">
              <a:buFont typeface="Arial" panose="020B0604020202020204" pitchFamily="34" charset="0"/>
              <a:buChar char="•"/>
            </a:pPr>
            <a:r>
              <a:rPr lang="en-US" sz="3200" b="1" dirty="0"/>
              <a:t>Are trained by learning to guess the next word</a:t>
            </a:r>
          </a:p>
          <a:p>
            <a:pPr marL="571500" indent="-571500">
              <a:buFont typeface="Arial" panose="020B0604020202020204" pitchFamily="34" charset="0"/>
              <a:buChar char="•"/>
            </a:pPr>
            <a:r>
              <a:rPr lang="en-US" sz="3600" dirty="0"/>
              <a:t>But there are important differences:</a:t>
            </a:r>
          </a:p>
          <a:p>
            <a:pPr marL="968345" lvl="1" indent="-571500">
              <a:buFont typeface="Arial" panose="020B0604020202020204" pitchFamily="34" charset="0"/>
              <a:buChar char="•"/>
            </a:pPr>
            <a:r>
              <a:rPr lang="en-US" sz="3200" dirty="0"/>
              <a:t>They are based on transformer networks but use a different architecture than encoder decoders (simpler!)</a:t>
            </a:r>
          </a:p>
          <a:p>
            <a:pPr marL="968345" lvl="1" indent="-571500">
              <a:buFont typeface="Arial" panose="020B0604020202020204" pitchFamily="34" charset="0"/>
              <a:buChar char="•"/>
            </a:pPr>
            <a:r>
              <a:rPr lang="en-US" sz="3200" dirty="0"/>
              <a:t>The training process is more complex</a:t>
            </a:r>
          </a:p>
          <a:p>
            <a:pPr marL="571500" indent="-571500">
              <a:buFont typeface="Arial" panose="020B0604020202020204" pitchFamily="34" charset="0"/>
              <a:buChar char="•"/>
            </a:pPr>
            <a:endParaRPr lang="en-US" sz="3200" dirty="0"/>
          </a:p>
        </p:txBody>
      </p:sp>
    </p:spTree>
    <p:extLst>
      <p:ext uri="{BB962C8B-B14F-4D97-AF65-F5344CB8AC3E}">
        <p14:creationId xmlns:p14="http://schemas.microsoft.com/office/powerpoint/2010/main" val="2148008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9E112-7E49-BE15-2626-45D5F1128390}"/>
              </a:ext>
            </a:extLst>
          </p:cNvPr>
          <p:cNvSpPr>
            <a:spLocks noGrp="1"/>
          </p:cNvSpPr>
          <p:nvPr>
            <p:ph type="title"/>
          </p:nvPr>
        </p:nvSpPr>
        <p:spPr/>
        <p:txBody>
          <a:bodyPr/>
          <a:lstStyle/>
          <a:p>
            <a:r>
              <a:rPr lang="en-US" dirty="0"/>
              <a:t>Big idea</a:t>
            </a:r>
          </a:p>
        </p:txBody>
      </p:sp>
      <p:sp>
        <p:nvSpPr>
          <p:cNvPr id="3" name="Content Placeholder 2">
            <a:extLst>
              <a:ext uri="{FF2B5EF4-FFF2-40B4-BE49-F238E27FC236}">
                <a16:creationId xmlns:a16="http://schemas.microsoft.com/office/drawing/2014/main" id="{1CEF1146-912F-376B-1180-2D9E612D4B03}"/>
              </a:ext>
            </a:extLst>
          </p:cNvPr>
          <p:cNvSpPr>
            <a:spLocks noGrp="1"/>
          </p:cNvSpPr>
          <p:nvPr>
            <p:ph idx="1"/>
          </p:nvPr>
        </p:nvSpPr>
        <p:spPr/>
        <p:txBody>
          <a:bodyPr>
            <a:normAutofit/>
          </a:bodyPr>
          <a:lstStyle/>
          <a:p>
            <a:r>
              <a:rPr lang="en-US" sz="4000" dirty="0"/>
              <a:t>Text contains enormous amounts of knowledge</a:t>
            </a:r>
          </a:p>
          <a:p>
            <a:r>
              <a:rPr lang="en-US" sz="4000" dirty="0"/>
              <a:t>Pretraining on lots of text with all that knowledge is what gives language models their ability to do so much</a:t>
            </a:r>
          </a:p>
        </p:txBody>
      </p:sp>
    </p:spTree>
    <p:extLst>
      <p:ext uri="{BB962C8B-B14F-4D97-AF65-F5344CB8AC3E}">
        <p14:creationId xmlns:p14="http://schemas.microsoft.com/office/powerpoint/2010/main" val="24330551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BB0D2-896F-4A8D-19D4-9AF3AE016FED}"/>
              </a:ext>
            </a:extLst>
          </p:cNvPr>
          <p:cNvSpPr>
            <a:spLocks noGrp="1"/>
          </p:cNvSpPr>
          <p:nvPr>
            <p:ph type="title"/>
          </p:nvPr>
        </p:nvSpPr>
        <p:spPr/>
        <p:txBody>
          <a:bodyPr>
            <a:normAutofit fontScale="90000"/>
          </a:bodyPr>
          <a:lstStyle/>
          <a:p>
            <a:r>
              <a:rPr lang="en-US" dirty="0"/>
              <a:t>But there are problems with scraping from the web</a:t>
            </a:r>
          </a:p>
        </p:txBody>
      </p:sp>
      <p:sp>
        <p:nvSpPr>
          <p:cNvPr id="3" name="Content Placeholder 2">
            <a:extLst>
              <a:ext uri="{FF2B5EF4-FFF2-40B4-BE49-F238E27FC236}">
                <a16:creationId xmlns:a16="http://schemas.microsoft.com/office/drawing/2014/main" id="{42AEDEC1-7D54-79BE-CC34-87087B4CC40E}"/>
              </a:ext>
            </a:extLst>
          </p:cNvPr>
          <p:cNvSpPr>
            <a:spLocks noGrp="1"/>
          </p:cNvSpPr>
          <p:nvPr>
            <p:ph idx="1"/>
          </p:nvPr>
        </p:nvSpPr>
        <p:spPr/>
        <p:txBody>
          <a:bodyPr/>
          <a:lstStyle/>
          <a:p>
            <a:r>
              <a:rPr lang="en-US" b="1" dirty="0"/>
              <a:t>Copyright</a:t>
            </a:r>
            <a:r>
              <a:rPr lang="en-US" dirty="0"/>
              <a:t>: much of the text in these datasets is copyrighted</a:t>
            </a:r>
          </a:p>
          <a:p>
            <a:pPr marL="457200" indent="-457200">
              <a:buFont typeface="Arial" panose="020B0604020202020204" pitchFamily="34" charset="0"/>
              <a:buChar char="•"/>
            </a:pPr>
            <a:r>
              <a:rPr lang="en-US" dirty="0"/>
              <a:t>Not clear if fair use doctrine in US allows for this use</a:t>
            </a:r>
          </a:p>
          <a:p>
            <a:pPr marL="457200" indent="-457200">
              <a:buFont typeface="Arial" panose="020B0604020202020204" pitchFamily="34" charset="0"/>
              <a:buChar char="•"/>
            </a:pPr>
            <a:r>
              <a:rPr lang="en-US" dirty="0"/>
              <a:t>This remains an open legal question</a:t>
            </a:r>
          </a:p>
          <a:p>
            <a:r>
              <a:rPr lang="en-US" b="1" dirty="0"/>
              <a:t>Data consent</a:t>
            </a:r>
          </a:p>
          <a:p>
            <a:pPr marL="457200" indent="-457200">
              <a:buFont typeface="Arial" panose="020B0604020202020204" pitchFamily="34" charset="0"/>
              <a:buChar char="•"/>
            </a:pPr>
            <a:r>
              <a:rPr lang="en-US" dirty="0"/>
              <a:t>Website owners can indicate they don't want their site crawled</a:t>
            </a:r>
          </a:p>
          <a:p>
            <a:r>
              <a:rPr lang="en-US" b="1" dirty="0"/>
              <a:t>Privacy</a:t>
            </a:r>
            <a:r>
              <a:rPr lang="en-US" dirty="0"/>
              <a:t>: </a:t>
            </a:r>
          </a:p>
          <a:p>
            <a:pPr marL="457200" indent="-457200">
              <a:buFont typeface="Arial" panose="020B0604020202020204" pitchFamily="34" charset="0"/>
              <a:buChar char="•"/>
            </a:pPr>
            <a:r>
              <a:rPr lang="en-US" dirty="0"/>
              <a:t>Websites can contain private IP addresses and phone numbers</a:t>
            </a:r>
          </a:p>
        </p:txBody>
      </p:sp>
    </p:spTree>
    <p:extLst>
      <p:ext uri="{BB962C8B-B14F-4D97-AF65-F5344CB8AC3E}">
        <p14:creationId xmlns:p14="http://schemas.microsoft.com/office/powerpoint/2010/main" val="4347121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AEB3B0-BD66-629C-7302-02B0BA67AA1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EADF1AA-6963-EBAB-4348-F042EA9B07E9}"/>
              </a:ext>
            </a:extLst>
          </p:cNvPr>
          <p:cNvSpPr>
            <a:spLocks noGrp="1"/>
          </p:cNvSpPr>
          <p:nvPr>
            <p:ph type="title"/>
          </p:nvPr>
        </p:nvSpPr>
        <p:spPr>
          <a:xfrm>
            <a:off x="228600" y="616679"/>
            <a:ext cx="3657600" cy="2286000"/>
          </a:xfrm>
        </p:spPr>
        <p:txBody>
          <a:bodyPr>
            <a:normAutofit/>
          </a:bodyPr>
          <a:lstStyle/>
          <a:p>
            <a:pPr algn="ctr"/>
            <a:r>
              <a:rPr lang="en-US" sz="4400" b="1" dirty="0"/>
              <a:t>FINETUNING</a:t>
            </a:r>
          </a:p>
        </p:txBody>
      </p:sp>
      <p:sp>
        <p:nvSpPr>
          <p:cNvPr id="5" name="Content Placeholder 4">
            <a:extLst>
              <a:ext uri="{FF2B5EF4-FFF2-40B4-BE49-F238E27FC236}">
                <a16:creationId xmlns:a16="http://schemas.microsoft.com/office/drawing/2014/main" id="{49F57D25-A765-026E-C6C3-7B69900D58C8}"/>
              </a:ext>
            </a:extLst>
          </p:cNvPr>
          <p:cNvSpPr>
            <a:spLocks noGrp="1"/>
          </p:cNvSpPr>
          <p:nvPr>
            <p:ph idx="1"/>
          </p:nvPr>
        </p:nvSpPr>
        <p:spPr/>
        <p:txBody>
          <a:bodyPr/>
          <a:lstStyle/>
          <a:p>
            <a:endParaRPr lang="en-US"/>
          </a:p>
        </p:txBody>
      </p:sp>
      <p:sp>
        <p:nvSpPr>
          <p:cNvPr id="6" name="Text Placeholder 5">
            <a:extLst>
              <a:ext uri="{FF2B5EF4-FFF2-40B4-BE49-F238E27FC236}">
                <a16:creationId xmlns:a16="http://schemas.microsoft.com/office/drawing/2014/main" id="{52B24188-4230-504E-BDBA-F8C395448996}"/>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8841126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D228D2-46AA-B120-4377-1FB31917F91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81B6173-EC54-94A1-0CCD-211701A76627}"/>
              </a:ext>
            </a:extLst>
          </p:cNvPr>
          <p:cNvSpPr>
            <a:spLocks noGrp="1"/>
          </p:cNvSpPr>
          <p:nvPr>
            <p:ph type="title"/>
          </p:nvPr>
        </p:nvSpPr>
        <p:spPr/>
        <p:txBody>
          <a:bodyPr/>
          <a:lstStyle/>
          <a:p>
            <a:r>
              <a:rPr lang="en-US" dirty="0"/>
              <a:t>Instruction tuning + human preferences</a:t>
            </a:r>
          </a:p>
        </p:txBody>
      </p:sp>
      <p:pic>
        <p:nvPicPr>
          <p:cNvPr id="7" name="Picture 6">
            <a:extLst>
              <a:ext uri="{FF2B5EF4-FFF2-40B4-BE49-F238E27FC236}">
                <a16:creationId xmlns:a16="http://schemas.microsoft.com/office/drawing/2014/main" id="{C3FA99CB-9402-F584-EAF6-03D1CCD5BCEC}"/>
              </a:ext>
            </a:extLst>
          </p:cNvPr>
          <p:cNvPicPr>
            <a:picLocks noChangeAspect="1"/>
          </p:cNvPicPr>
          <p:nvPr/>
        </p:nvPicPr>
        <p:blipFill>
          <a:blip r:embed="rId2"/>
          <a:stretch>
            <a:fillRect/>
          </a:stretch>
        </p:blipFill>
        <p:spPr>
          <a:xfrm>
            <a:off x="2402541" y="1571971"/>
            <a:ext cx="7724858" cy="4667465"/>
          </a:xfrm>
          <a:prstGeom prst="rect">
            <a:avLst/>
          </a:prstGeom>
        </p:spPr>
      </p:pic>
      <p:sp>
        <p:nvSpPr>
          <p:cNvPr id="8" name="Rectangle 7">
            <a:extLst>
              <a:ext uri="{FF2B5EF4-FFF2-40B4-BE49-F238E27FC236}">
                <a16:creationId xmlns:a16="http://schemas.microsoft.com/office/drawing/2014/main" id="{D10E0B50-298A-BC47-8D9A-282BCCA85F51}"/>
              </a:ext>
            </a:extLst>
          </p:cNvPr>
          <p:cNvSpPr/>
          <p:nvPr/>
        </p:nvSpPr>
        <p:spPr>
          <a:xfrm>
            <a:off x="4608619" y="6352143"/>
            <a:ext cx="3410998" cy="369332"/>
          </a:xfrm>
          <a:prstGeom prst="rect">
            <a:avLst/>
          </a:prstGeom>
        </p:spPr>
        <p:txBody>
          <a:bodyPr wrap="none">
            <a:spAutoFit/>
          </a:bodyPr>
          <a:lstStyle/>
          <a:p>
            <a:r>
              <a:rPr lang="en-US" dirty="0">
                <a:solidFill>
                  <a:schemeClr val="tx1">
                    <a:lumMod val="50000"/>
                    <a:lumOff val="50000"/>
                  </a:schemeClr>
                </a:solidFill>
              </a:rPr>
              <a:t>https://</a:t>
            </a:r>
            <a:r>
              <a:rPr lang="en-US" dirty="0" err="1">
                <a:solidFill>
                  <a:schemeClr val="tx1">
                    <a:lumMod val="50000"/>
                    <a:lumOff val="50000"/>
                  </a:schemeClr>
                </a:solidFill>
              </a:rPr>
              <a:t>arxiv.org</a:t>
            </a:r>
            <a:r>
              <a:rPr lang="en-US" dirty="0">
                <a:solidFill>
                  <a:schemeClr val="tx1">
                    <a:lumMod val="50000"/>
                    <a:lumOff val="50000"/>
                  </a:schemeClr>
                </a:solidFill>
              </a:rPr>
              <a:t>/abs/2203.02155</a:t>
            </a:r>
          </a:p>
        </p:txBody>
      </p:sp>
    </p:spTree>
    <p:extLst>
      <p:ext uri="{BB962C8B-B14F-4D97-AF65-F5344CB8AC3E}">
        <p14:creationId xmlns:p14="http://schemas.microsoft.com/office/powerpoint/2010/main" val="16892199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0859E90-186E-795D-77F3-B083EA41709F}"/>
              </a:ext>
            </a:extLst>
          </p:cNvPr>
          <p:cNvSpPr>
            <a:spLocks noGrp="1"/>
          </p:cNvSpPr>
          <p:nvPr>
            <p:ph type="title"/>
          </p:nvPr>
        </p:nvSpPr>
        <p:spPr/>
        <p:txBody>
          <a:bodyPr/>
          <a:lstStyle/>
          <a:p>
            <a:r>
              <a:rPr lang="en-US" dirty="0"/>
              <a:t>Instruction tuning + human preferences</a:t>
            </a:r>
          </a:p>
        </p:txBody>
      </p:sp>
      <p:pic>
        <p:nvPicPr>
          <p:cNvPr id="7" name="Picture 6">
            <a:extLst>
              <a:ext uri="{FF2B5EF4-FFF2-40B4-BE49-F238E27FC236}">
                <a16:creationId xmlns:a16="http://schemas.microsoft.com/office/drawing/2014/main" id="{E5C973E1-86D8-CD10-6CB9-6E1C7C660140}"/>
              </a:ext>
            </a:extLst>
          </p:cNvPr>
          <p:cNvPicPr>
            <a:picLocks noChangeAspect="1"/>
          </p:cNvPicPr>
          <p:nvPr/>
        </p:nvPicPr>
        <p:blipFill>
          <a:blip r:embed="rId2"/>
          <a:stretch>
            <a:fillRect/>
          </a:stretch>
        </p:blipFill>
        <p:spPr>
          <a:xfrm>
            <a:off x="2402541" y="1571971"/>
            <a:ext cx="7724858" cy="4667465"/>
          </a:xfrm>
          <a:prstGeom prst="rect">
            <a:avLst/>
          </a:prstGeom>
        </p:spPr>
      </p:pic>
      <p:sp>
        <p:nvSpPr>
          <p:cNvPr id="8" name="Rectangle 7">
            <a:extLst>
              <a:ext uri="{FF2B5EF4-FFF2-40B4-BE49-F238E27FC236}">
                <a16:creationId xmlns:a16="http://schemas.microsoft.com/office/drawing/2014/main" id="{B4663180-E8EB-F3A7-2243-7F220410EB8C}"/>
              </a:ext>
            </a:extLst>
          </p:cNvPr>
          <p:cNvSpPr/>
          <p:nvPr/>
        </p:nvSpPr>
        <p:spPr>
          <a:xfrm>
            <a:off x="4608619" y="6352143"/>
            <a:ext cx="3410998" cy="369332"/>
          </a:xfrm>
          <a:prstGeom prst="rect">
            <a:avLst/>
          </a:prstGeom>
        </p:spPr>
        <p:txBody>
          <a:bodyPr wrap="none">
            <a:spAutoFit/>
          </a:bodyPr>
          <a:lstStyle/>
          <a:p>
            <a:r>
              <a:rPr lang="en-US" dirty="0">
                <a:solidFill>
                  <a:schemeClr val="tx1">
                    <a:lumMod val="50000"/>
                    <a:lumOff val="50000"/>
                  </a:schemeClr>
                </a:solidFill>
              </a:rPr>
              <a:t>https://</a:t>
            </a:r>
            <a:r>
              <a:rPr lang="en-US" dirty="0" err="1">
                <a:solidFill>
                  <a:schemeClr val="tx1">
                    <a:lumMod val="50000"/>
                    <a:lumOff val="50000"/>
                  </a:schemeClr>
                </a:solidFill>
              </a:rPr>
              <a:t>arxiv.org</a:t>
            </a:r>
            <a:r>
              <a:rPr lang="en-US" dirty="0">
                <a:solidFill>
                  <a:schemeClr val="tx1">
                    <a:lumMod val="50000"/>
                    <a:lumOff val="50000"/>
                  </a:schemeClr>
                </a:solidFill>
              </a:rPr>
              <a:t>/abs/2203.02155</a:t>
            </a:r>
          </a:p>
        </p:txBody>
      </p:sp>
      <p:sp>
        <p:nvSpPr>
          <p:cNvPr id="9" name="Rounded Rectangular Callout 8">
            <a:extLst>
              <a:ext uri="{FF2B5EF4-FFF2-40B4-BE49-F238E27FC236}">
                <a16:creationId xmlns:a16="http://schemas.microsoft.com/office/drawing/2014/main" id="{C571D828-7A3B-465D-7AFA-A8C62FD970C9}"/>
              </a:ext>
            </a:extLst>
          </p:cNvPr>
          <p:cNvSpPr/>
          <p:nvPr/>
        </p:nvSpPr>
        <p:spPr>
          <a:xfrm>
            <a:off x="4831978" y="1455055"/>
            <a:ext cx="2348753" cy="2162312"/>
          </a:xfrm>
          <a:prstGeom prst="wedgeRoundRectCallout">
            <a:avLst>
              <a:gd name="adj1" fmla="val -69678"/>
              <a:gd name="adj2" fmla="val 46097"/>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Same training  procedure but with custom data generated by experts</a:t>
            </a:r>
          </a:p>
        </p:txBody>
      </p:sp>
    </p:spTree>
    <p:extLst>
      <p:ext uri="{BB962C8B-B14F-4D97-AF65-F5344CB8AC3E}">
        <p14:creationId xmlns:p14="http://schemas.microsoft.com/office/powerpoint/2010/main" val="34599969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40D582-339C-4AC9-2AD1-1E535A43B61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B8B55E1B-B7DF-C690-C2E9-7278EE2C69FB}"/>
              </a:ext>
            </a:extLst>
          </p:cNvPr>
          <p:cNvSpPr>
            <a:spLocks noGrp="1"/>
          </p:cNvSpPr>
          <p:nvPr>
            <p:ph type="title"/>
          </p:nvPr>
        </p:nvSpPr>
        <p:spPr/>
        <p:txBody>
          <a:bodyPr/>
          <a:lstStyle/>
          <a:p>
            <a:r>
              <a:rPr lang="en-US" dirty="0"/>
              <a:t>Instruction tuning + human preferences</a:t>
            </a:r>
          </a:p>
        </p:txBody>
      </p:sp>
      <p:pic>
        <p:nvPicPr>
          <p:cNvPr id="7" name="Picture 6">
            <a:extLst>
              <a:ext uri="{FF2B5EF4-FFF2-40B4-BE49-F238E27FC236}">
                <a16:creationId xmlns:a16="http://schemas.microsoft.com/office/drawing/2014/main" id="{4BE9C43C-242F-B486-6C87-BD5403982ACA}"/>
              </a:ext>
            </a:extLst>
          </p:cNvPr>
          <p:cNvPicPr>
            <a:picLocks noChangeAspect="1"/>
          </p:cNvPicPr>
          <p:nvPr/>
        </p:nvPicPr>
        <p:blipFill>
          <a:blip r:embed="rId2"/>
          <a:stretch>
            <a:fillRect/>
          </a:stretch>
        </p:blipFill>
        <p:spPr>
          <a:xfrm>
            <a:off x="2402541" y="1571971"/>
            <a:ext cx="7724858" cy="4667465"/>
          </a:xfrm>
          <a:prstGeom prst="rect">
            <a:avLst/>
          </a:prstGeom>
        </p:spPr>
      </p:pic>
      <p:sp>
        <p:nvSpPr>
          <p:cNvPr id="8" name="Rectangle 7">
            <a:extLst>
              <a:ext uri="{FF2B5EF4-FFF2-40B4-BE49-F238E27FC236}">
                <a16:creationId xmlns:a16="http://schemas.microsoft.com/office/drawing/2014/main" id="{2DD9C0C8-1264-A786-D3E9-F2D36D6B789F}"/>
              </a:ext>
            </a:extLst>
          </p:cNvPr>
          <p:cNvSpPr/>
          <p:nvPr/>
        </p:nvSpPr>
        <p:spPr>
          <a:xfrm>
            <a:off x="4608619" y="6352143"/>
            <a:ext cx="3410998" cy="369332"/>
          </a:xfrm>
          <a:prstGeom prst="rect">
            <a:avLst/>
          </a:prstGeom>
        </p:spPr>
        <p:txBody>
          <a:bodyPr wrap="none">
            <a:spAutoFit/>
          </a:bodyPr>
          <a:lstStyle/>
          <a:p>
            <a:r>
              <a:rPr lang="en-US" dirty="0">
                <a:solidFill>
                  <a:schemeClr val="tx1">
                    <a:lumMod val="50000"/>
                    <a:lumOff val="50000"/>
                  </a:schemeClr>
                </a:solidFill>
              </a:rPr>
              <a:t>https://</a:t>
            </a:r>
            <a:r>
              <a:rPr lang="en-US" dirty="0" err="1">
                <a:solidFill>
                  <a:schemeClr val="tx1">
                    <a:lumMod val="50000"/>
                    <a:lumOff val="50000"/>
                  </a:schemeClr>
                </a:solidFill>
              </a:rPr>
              <a:t>arxiv.org</a:t>
            </a:r>
            <a:r>
              <a:rPr lang="en-US" dirty="0">
                <a:solidFill>
                  <a:schemeClr val="tx1">
                    <a:lumMod val="50000"/>
                    <a:lumOff val="50000"/>
                  </a:schemeClr>
                </a:solidFill>
              </a:rPr>
              <a:t>/abs/2203.02155</a:t>
            </a:r>
          </a:p>
        </p:txBody>
      </p:sp>
      <p:sp>
        <p:nvSpPr>
          <p:cNvPr id="2" name="Rounded Rectangular Callout 1">
            <a:extLst>
              <a:ext uri="{FF2B5EF4-FFF2-40B4-BE49-F238E27FC236}">
                <a16:creationId xmlns:a16="http://schemas.microsoft.com/office/drawing/2014/main" id="{5B1C73B9-B797-6EBA-2EF0-212DAA8A7DBD}"/>
              </a:ext>
            </a:extLst>
          </p:cNvPr>
          <p:cNvSpPr/>
          <p:nvPr/>
        </p:nvSpPr>
        <p:spPr>
          <a:xfrm>
            <a:off x="421341" y="1219200"/>
            <a:ext cx="3962400" cy="2133600"/>
          </a:xfrm>
          <a:prstGeom prst="wedgeRoundRectCallout">
            <a:avLst>
              <a:gd name="adj1" fmla="val 63850"/>
              <a:gd name="adj2" fmla="val 95382"/>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A scoring/reward function that scores answers that people prefer higher than others</a:t>
            </a:r>
          </a:p>
          <a:p>
            <a:pPr algn="ctr"/>
            <a:r>
              <a:rPr lang="en-US" sz="2000" dirty="0"/>
              <a:t>For example, offensive texts should receive a lower score here.</a:t>
            </a:r>
          </a:p>
        </p:txBody>
      </p:sp>
    </p:spTree>
    <p:extLst>
      <p:ext uri="{BB962C8B-B14F-4D97-AF65-F5344CB8AC3E}">
        <p14:creationId xmlns:p14="http://schemas.microsoft.com/office/powerpoint/2010/main" val="7809427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5C552D-D802-EAD2-F724-3BFD200FA543}"/>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23F722C1-2F15-8710-DCA5-04C5E9719B93}"/>
              </a:ext>
            </a:extLst>
          </p:cNvPr>
          <p:cNvSpPr>
            <a:spLocks noGrp="1"/>
          </p:cNvSpPr>
          <p:nvPr>
            <p:ph type="title"/>
          </p:nvPr>
        </p:nvSpPr>
        <p:spPr/>
        <p:txBody>
          <a:bodyPr/>
          <a:lstStyle/>
          <a:p>
            <a:r>
              <a:rPr lang="en-US" dirty="0"/>
              <a:t>Instruction tuning + human preferences</a:t>
            </a:r>
          </a:p>
        </p:txBody>
      </p:sp>
      <p:pic>
        <p:nvPicPr>
          <p:cNvPr id="7" name="Picture 6">
            <a:extLst>
              <a:ext uri="{FF2B5EF4-FFF2-40B4-BE49-F238E27FC236}">
                <a16:creationId xmlns:a16="http://schemas.microsoft.com/office/drawing/2014/main" id="{3B510B59-32A1-038A-01CB-29C23E1994AC}"/>
              </a:ext>
            </a:extLst>
          </p:cNvPr>
          <p:cNvPicPr>
            <a:picLocks noChangeAspect="1"/>
          </p:cNvPicPr>
          <p:nvPr/>
        </p:nvPicPr>
        <p:blipFill>
          <a:blip r:embed="rId2"/>
          <a:stretch>
            <a:fillRect/>
          </a:stretch>
        </p:blipFill>
        <p:spPr>
          <a:xfrm>
            <a:off x="2402541" y="1571971"/>
            <a:ext cx="7724858" cy="4667465"/>
          </a:xfrm>
          <a:prstGeom prst="rect">
            <a:avLst/>
          </a:prstGeom>
        </p:spPr>
      </p:pic>
      <p:sp>
        <p:nvSpPr>
          <p:cNvPr id="8" name="Rectangle 7">
            <a:extLst>
              <a:ext uri="{FF2B5EF4-FFF2-40B4-BE49-F238E27FC236}">
                <a16:creationId xmlns:a16="http://schemas.microsoft.com/office/drawing/2014/main" id="{A945EBD8-D450-92C3-A316-8555A8CA985F}"/>
              </a:ext>
            </a:extLst>
          </p:cNvPr>
          <p:cNvSpPr/>
          <p:nvPr/>
        </p:nvSpPr>
        <p:spPr>
          <a:xfrm>
            <a:off x="4608619" y="6352143"/>
            <a:ext cx="3410998" cy="369332"/>
          </a:xfrm>
          <a:prstGeom prst="rect">
            <a:avLst/>
          </a:prstGeom>
        </p:spPr>
        <p:txBody>
          <a:bodyPr wrap="none">
            <a:spAutoFit/>
          </a:bodyPr>
          <a:lstStyle/>
          <a:p>
            <a:r>
              <a:rPr lang="en-US" dirty="0">
                <a:solidFill>
                  <a:schemeClr val="tx1">
                    <a:lumMod val="50000"/>
                    <a:lumOff val="50000"/>
                  </a:schemeClr>
                </a:solidFill>
              </a:rPr>
              <a:t>https://</a:t>
            </a:r>
            <a:r>
              <a:rPr lang="en-US" dirty="0" err="1">
                <a:solidFill>
                  <a:schemeClr val="tx1">
                    <a:lumMod val="50000"/>
                    <a:lumOff val="50000"/>
                  </a:schemeClr>
                </a:solidFill>
              </a:rPr>
              <a:t>arxiv.org</a:t>
            </a:r>
            <a:r>
              <a:rPr lang="en-US" dirty="0">
                <a:solidFill>
                  <a:schemeClr val="tx1">
                    <a:lumMod val="50000"/>
                    <a:lumOff val="50000"/>
                  </a:schemeClr>
                </a:solidFill>
              </a:rPr>
              <a:t>/abs/2203.02155</a:t>
            </a:r>
          </a:p>
        </p:txBody>
      </p:sp>
      <p:sp>
        <p:nvSpPr>
          <p:cNvPr id="3" name="Rounded Rectangular Callout 2">
            <a:extLst>
              <a:ext uri="{FF2B5EF4-FFF2-40B4-BE49-F238E27FC236}">
                <a16:creationId xmlns:a16="http://schemas.microsoft.com/office/drawing/2014/main" id="{D65553CA-8014-13ED-E839-A94B24C877B7}"/>
              </a:ext>
            </a:extLst>
          </p:cNvPr>
          <p:cNvSpPr/>
          <p:nvPr/>
        </p:nvSpPr>
        <p:spPr>
          <a:xfrm>
            <a:off x="3886200" y="1905001"/>
            <a:ext cx="3553147" cy="1707776"/>
          </a:xfrm>
          <a:prstGeom prst="wedgeRoundRectCallout">
            <a:avLst>
              <a:gd name="adj1" fmla="val 52450"/>
              <a:gd name="adj2" fmla="val 101960"/>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dirty="0"/>
              <a:t>Train the LLM to respect the ranking induced by the previous function (not required in this course)</a:t>
            </a:r>
          </a:p>
        </p:txBody>
      </p:sp>
    </p:spTree>
    <p:extLst>
      <p:ext uri="{BB962C8B-B14F-4D97-AF65-F5344CB8AC3E}">
        <p14:creationId xmlns:p14="http://schemas.microsoft.com/office/powerpoint/2010/main" val="1001099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ACA8755-C002-2B24-CA05-D93923087565}"/>
              </a:ext>
            </a:extLst>
          </p:cNvPr>
          <p:cNvSpPr>
            <a:spLocks noGrp="1"/>
          </p:cNvSpPr>
          <p:nvPr>
            <p:ph type="title"/>
          </p:nvPr>
        </p:nvSpPr>
        <p:spPr/>
        <p:txBody>
          <a:bodyPr/>
          <a:lstStyle/>
          <a:p>
            <a:r>
              <a:rPr lang="en-US" dirty="0"/>
              <a:t>Finetuning for adaptation to new domains</a:t>
            </a:r>
          </a:p>
        </p:txBody>
      </p:sp>
      <p:sp>
        <p:nvSpPr>
          <p:cNvPr id="6" name="Content Placeholder 5">
            <a:extLst>
              <a:ext uri="{FF2B5EF4-FFF2-40B4-BE49-F238E27FC236}">
                <a16:creationId xmlns:a16="http://schemas.microsoft.com/office/drawing/2014/main" id="{A16A8592-26A3-5D96-B81C-6FBE61EC310B}"/>
              </a:ext>
            </a:extLst>
          </p:cNvPr>
          <p:cNvSpPr>
            <a:spLocks noGrp="1"/>
          </p:cNvSpPr>
          <p:nvPr>
            <p:ph idx="1"/>
          </p:nvPr>
        </p:nvSpPr>
        <p:spPr/>
        <p:txBody>
          <a:bodyPr/>
          <a:lstStyle/>
          <a:p>
            <a:r>
              <a:rPr lang="en-US" sz="3200" dirty="0"/>
              <a:t>What happens if we need our LLM to work well on a domain it didn't see in pretraining?</a:t>
            </a:r>
          </a:p>
          <a:p>
            <a:r>
              <a:rPr lang="en-US" sz="3200" dirty="0"/>
              <a:t>Perhaps some specific medical or legal domain?</a:t>
            </a:r>
          </a:p>
          <a:p>
            <a:r>
              <a:rPr lang="en-US" sz="3200" dirty="0"/>
              <a:t>Or maybe a multilingual LM needs to see more data on some language that was rare in pretraining?</a:t>
            </a:r>
          </a:p>
          <a:p>
            <a:endParaRPr lang="en-US" dirty="0"/>
          </a:p>
        </p:txBody>
      </p:sp>
    </p:spTree>
    <p:extLst>
      <p:ext uri="{BB962C8B-B14F-4D97-AF65-F5344CB8AC3E}">
        <p14:creationId xmlns:p14="http://schemas.microsoft.com/office/powerpoint/2010/main" val="8943832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88FD22D-0739-073B-9509-049B413F9EC8}"/>
              </a:ext>
            </a:extLst>
          </p:cNvPr>
          <p:cNvSpPr>
            <a:spLocks noGrp="1"/>
          </p:cNvSpPr>
          <p:nvPr>
            <p:ph type="title"/>
          </p:nvPr>
        </p:nvSpPr>
        <p:spPr/>
        <p:txBody>
          <a:bodyPr/>
          <a:lstStyle/>
          <a:p>
            <a:r>
              <a:rPr lang="en-US" dirty="0"/>
              <a:t>Finetuning</a:t>
            </a:r>
          </a:p>
        </p:txBody>
      </p:sp>
      <p:pic>
        <p:nvPicPr>
          <p:cNvPr id="8" name="Content Placeholder 7">
            <a:extLst>
              <a:ext uri="{FF2B5EF4-FFF2-40B4-BE49-F238E27FC236}">
                <a16:creationId xmlns:a16="http://schemas.microsoft.com/office/drawing/2014/main" id="{0E8FDCB9-9E55-0161-E9E4-867FF12FB4A4}"/>
              </a:ext>
            </a:extLst>
          </p:cNvPr>
          <p:cNvPicPr>
            <a:picLocks noGrp="1" noChangeAspect="1"/>
          </p:cNvPicPr>
          <p:nvPr>
            <p:ph idx="1"/>
          </p:nvPr>
        </p:nvPicPr>
        <p:blipFill>
          <a:blip r:embed="rId2"/>
          <a:stretch>
            <a:fillRect/>
          </a:stretch>
        </p:blipFill>
        <p:spPr>
          <a:xfrm>
            <a:off x="1096963" y="2051779"/>
            <a:ext cx="10058400" cy="3668842"/>
          </a:xfrm>
        </p:spPr>
      </p:pic>
    </p:spTree>
    <p:extLst>
      <p:ext uri="{BB962C8B-B14F-4D97-AF65-F5344CB8AC3E}">
        <p14:creationId xmlns:p14="http://schemas.microsoft.com/office/powerpoint/2010/main" val="296613242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3E10A-8A37-F564-2228-4E0A38F1818E}"/>
              </a:ext>
            </a:extLst>
          </p:cNvPr>
          <p:cNvSpPr>
            <a:spLocks noGrp="1"/>
          </p:cNvSpPr>
          <p:nvPr>
            <p:ph type="title"/>
          </p:nvPr>
        </p:nvSpPr>
        <p:spPr/>
        <p:txBody>
          <a:bodyPr/>
          <a:lstStyle/>
          <a:p>
            <a:r>
              <a:rPr lang="en-US" dirty="0"/>
              <a:t>"Finetuning"</a:t>
            </a:r>
          </a:p>
        </p:txBody>
      </p:sp>
      <p:sp>
        <p:nvSpPr>
          <p:cNvPr id="3" name="Content Placeholder 2">
            <a:extLst>
              <a:ext uri="{FF2B5EF4-FFF2-40B4-BE49-F238E27FC236}">
                <a16:creationId xmlns:a16="http://schemas.microsoft.com/office/drawing/2014/main" id="{F41556F0-57C3-BD56-1EE0-9184B820D854}"/>
              </a:ext>
            </a:extLst>
          </p:cNvPr>
          <p:cNvSpPr>
            <a:spLocks noGrp="1"/>
          </p:cNvSpPr>
          <p:nvPr>
            <p:ph idx="1"/>
          </p:nvPr>
        </p:nvSpPr>
        <p:spPr/>
        <p:txBody>
          <a:bodyPr/>
          <a:lstStyle/>
          <a:p>
            <a:r>
              <a:rPr lang="en-US" sz="3600" dirty="0">
                <a:solidFill>
                  <a:srgbClr val="000000"/>
                </a:solidFill>
                <a:latin typeface="Calibri" panose="020F0502020204030204" pitchFamily="34" charset="0"/>
                <a:cs typeface="Calibri" panose="020F0502020204030204" pitchFamily="34" charset="0"/>
              </a:rPr>
              <a:t>F</a:t>
            </a:r>
            <a:r>
              <a:rPr lang="en-US" sz="3600" dirty="0">
                <a:solidFill>
                  <a:srgbClr val="000000"/>
                </a:solidFill>
                <a:effectLst/>
                <a:latin typeface="Calibri" panose="020F0502020204030204" pitchFamily="34" charset="0"/>
                <a:cs typeface="Calibri" panose="020F0502020204030204" pitchFamily="34" charset="0"/>
              </a:rPr>
              <a:t>inetuning means:</a:t>
            </a:r>
          </a:p>
          <a:p>
            <a:r>
              <a:rPr lang="en-US" sz="3600" b="1" dirty="0">
                <a:solidFill>
                  <a:srgbClr val="000000"/>
                </a:solidFill>
                <a:effectLst/>
                <a:latin typeface="Calibri" panose="020F0502020204030204" pitchFamily="34" charset="0"/>
                <a:cs typeface="Calibri" panose="020F0502020204030204" pitchFamily="34" charset="0"/>
              </a:rPr>
              <a:t>taking a pretrained model and further adapting some or all its parameters to some new data</a:t>
            </a:r>
          </a:p>
          <a:p>
            <a:endParaRPr lang="en-US" sz="3600" b="1" dirty="0">
              <a:solidFill>
                <a:srgbClr val="000000"/>
              </a:solidFill>
              <a:effectLst/>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215976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F4781-D84A-BC73-A841-F7BE685A860E}"/>
              </a:ext>
            </a:extLst>
          </p:cNvPr>
          <p:cNvSpPr>
            <a:spLocks noGrp="1"/>
          </p:cNvSpPr>
          <p:nvPr>
            <p:ph type="title"/>
          </p:nvPr>
        </p:nvSpPr>
        <p:spPr/>
        <p:txBody>
          <a:bodyPr/>
          <a:lstStyle/>
          <a:p>
            <a:r>
              <a:rPr lang="en-US" dirty="0"/>
              <a:t>Large language models</a:t>
            </a:r>
          </a:p>
        </p:txBody>
      </p:sp>
      <p:sp>
        <p:nvSpPr>
          <p:cNvPr id="3" name="Content Placeholder 2">
            <a:extLst>
              <a:ext uri="{FF2B5EF4-FFF2-40B4-BE49-F238E27FC236}">
                <a16:creationId xmlns:a16="http://schemas.microsoft.com/office/drawing/2014/main" id="{172893DF-5229-F004-39C2-935F8D85F474}"/>
              </a:ext>
            </a:extLst>
          </p:cNvPr>
          <p:cNvSpPr>
            <a:spLocks noGrp="1"/>
          </p:cNvSpPr>
          <p:nvPr>
            <p:ph idx="1"/>
          </p:nvPr>
        </p:nvSpPr>
        <p:spPr/>
        <p:txBody>
          <a:bodyPr>
            <a:normAutofit/>
          </a:bodyPr>
          <a:lstStyle/>
          <a:p>
            <a:pPr marL="571500" indent="-571500">
              <a:buFont typeface="Arial" panose="020B0604020202020204" pitchFamily="34" charset="0"/>
              <a:buChar char="•"/>
            </a:pPr>
            <a:r>
              <a:rPr lang="en-US" sz="3600" dirty="0"/>
              <a:t>Even though pretrained only to predict words</a:t>
            </a:r>
          </a:p>
          <a:p>
            <a:pPr marL="571500" indent="-571500">
              <a:buFont typeface="Arial" panose="020B0604020202020204" pitchFamily="34" charset="0"/>
              <a:buChar char="•"/>
            </a:pPr>
            <a:r>
              <a:rPr lang="en-US" sz="3600" dirty="0"/>
              <a:t>Learn a lot of useful language knowledge</a:t>
            </a:r>
          </a:p>
          <a:p>
            <a:pPr marL="571500" indent="-571500">
              <a:buFont typeface="Arial" panose="020B0604020202020204" pitchFamily="34" charset="0"/>
              <a:buChar char="•"/>
            </a:pPr>
            <a:r>
              <a:rPr lang="en-US" sz="3600" dirty="0"/>
              <a:t>Since training on a </a:t>
            </a:r>
            <a:r>
              <a:rPr lang="en-US" sz="3600" b="1" dirty="0"/>
              <a:t>lot</a:t>
            </a:r>
            <a:r>
              <a:rPr lang="en-US" sz="3600" dirty="0"/>
              <a:t> of text</a:t>
            </a:r>
            <a:endParaRPr lang="en-US" sz="3200" dirty="0"/>
          </a:p>
          <a:p>
            <a:pPr marL="571500" indent="-571500">
              <a:buFont typeface="Arial" panose="020B0604020202020204" pitchFamily="34" charset="0"/>
              <a:buChar char="•"/>
            </a:pPr>
            <a:endParaRPr lang="en-US" sz="3200" dirty="0"/>
          </a:p>
        </p:txBody>
      </p:sp>
    </p:spTree>
    <p:extLst>
      <p:ext uri="{BB962C8B-B14F-4D97-AF65-F5344CB8AC3E}">
        <p14:creationId xmlns:p14="http://schemas.microsoft.com/office/powerpoint/2010/main" val="1210173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529A8-3BFD-DD43-B193-219D4F718E6E}"/>
              </a:ext>
            </a:extLst>
          </p:cNvPr>
          <p:cNvSpPr>
            <a:spLocks noGrp="1"/>
          </p:cNvSpPr>
          <p:nvPr>
            <p:ph type="title"/>
          </p:nvPr>
        </p:nvSpPr>
        <p:spPr>
          <a:xfrm>
            <a:off x="1097280" y="159603"/>
            <a:ext cx="10637520" cy="907196"/>
          </a:xfrm>
        </p:spPr>
        <p:txBody>
          <a:bodyPr>
            <a:normAutofit fontScale="90000"/>
          </a:bodyPr>
          <a:lstStyle/>
          <a:p>
            <a:r>
              <a:rPr lang="en-US" dirty="0"/>
              <a:t>Finetuning as "continued pretraining" on new data</a:t>
            </a:r>
          </a:p>
        </p:txBody>
      </p:sp>
      <p:sp>
        <p:nvSpPr>
          <p:cNvPr id="3" name="Content Placeholder 2">
            <a:extLst>
              <a:ext uri="{FF2B5EF4-FFF2-40B4-BE49-F238E27FC236}">
                <a16:creationId xmlns:a16="http://schemas.microsoft.com/office/drawing/2014/main" id="{A6BCC8EB-0073-A23C-71C8-C2AD3F43C1BA}"/>
              </a:ext>
            </a:extLst>
          </p:cNvPr>
          <p:cNvSpPr>
            <a:spLocks noGrp="1"/>
          </p:cNvSpPr>
          <p:nvPr>
            <p:ph idx="1"/>
          </p:nvPr>
        </p:nvSpPr>
        <p:spPr/>
        <p:txBody>
          <a:bodyPr/>
          <a:lstStyle/>
          <a:p>
            <a:pPr marL="457200" indent="-457200">
              <a:buFont typeface="Arial" panose="020B0604020202020204" pitchFamily="34" charset="0"/>
              <a:buChar char="•"/>
            </a:pPr>
            <a:r>
              <a:rPr lang="en-US" sz="3200" dirty="0">
                <a:solidFill>
                  <a:srgbClr val="000000"/>
                </a:solidFill>
                <a:effectLst/>
                <a:latin typeface="Calibri" panose="020F0502020204030204" pitchFamily="34" charset="0"/>
                <a:cs typeface="Calibri" panose="020F0502020204030204" pitchFamily="34" charset="0"/>
              </a:rPr>
              <a:t>Further train all the parameters of model on new data</a:t>
            </a:r>
          </a:p>
          <a:p>
            <a:pPr marL="854045" lvl="1" indent="-457200">
              <a:buFont typeface="Arial" panose="020B0604020202020204" pitchFamily="34" charset="0"/>
              <a:buChar char="•"/>
            </a:pPr>
            <a:r>
              <a:rPr lang="en-US" sz="2800" dirty="0">
                <a:solidFill>
                  <a:srgbClr val="000000"/>
                </a:solidFill>
                <a:effectLst/>
                <a:latin typeface="Calibri" panose="020F0502020204030204" pitchFamily="34" charset="0"/>
                <a:cs typeface="Calibri" panose="020F0502020204030204" pitchFamily="34" charset="0"/>
              </a:rPr>
              <a:t>using the same method (word prediction) and loss function (cross-entropy loss) as for pretraining.</a:t>
            </a:r>
          </a:p>
          <a:p>
            <a:pPr marL="854045" lvl="1" indent="-457200">
              <a:buFont typeface="Arial" panose="020B0604020202020204" pitchFamily="34" charset="0"/>
              <a:buChar char="•"/>
            </a:pPr>
            <a:r>
              <a:rPr lang="en-US" sz="2800" dirty="0">
                <a:solidFill>
                  <a:srgbClr val="000000"/>
                </a:solidFill>
                <a:latin typeface="Calibri" panose="020F0502020204030204" pitchFamily="34" charset="0"/>
                <a:cs typeface="Calibri" panose="020F0502020204030204" pitchFamily="34" charset="0"/>
              </a:rPr>
              <a:t>a</a:t>
            </a:r>
            <a:r>
              <a:rPr lang="en-US" sz="2800" dirty="0">
                <a:solidFill>
                  <a:srgbClr val="000000"/>
                </a:solidFill>
                <a:effectLst/>
                <a:latin typeface="Calibri" panose="020F0502020204030204" pitchFamily="34" charset="0"/>
                <a:cs typeface="Calibri" panose="020F0502020204030204" pitchFamily="34" charset="0"/>
              </a:rPr>
              <a:t>s if the new data were at the tail end of the pretraining data</a:t>
            </a:r>
          </a:p>
          <a:p>
            <a:pPr marL="457200" indent="-457200">
              <a:buFont typeface="Arial" panose="020B0604020202020204" pitchFamily="34" charset="0"/>
              <a:buChar char="•"/>
            </a:pPr>
            <a:r>
              <a:rPr lang="en-US" sz="3200" dirty="0">
                <a:solidFill>
                  <a:srgbClr val="000000"/>
                </a:solidFill>
                <a:effectLst/>
                <a:latin typeface="Calibri" panose="020F0502020204030204" pitchFamily="34" charset="0"/>
                <a:cs typeface="Calibri" panose="020F0502020204030204" pitchFamily="34" charset="0"/>
              </a:rPr>
              <a:t>Hence sometimes called </a:t>
            </a:r>
            <a:r>
              <a:rPr lang="en-US" sz="3200" b="1" dirty="0">
                <a:solidFill>
                  <a:srgbClr val="000000"/>
                </a:solidFill>
                <a:effectLst/>
                <a:latin typeface="Calibri" panose="020F0502020204030204" pitchFamily="34" charset="0"/>
                <a:cs typeface="Calibri" panose="020F0502020204030204" pitchFamily="34" charset="0"/>
              </a:rPr>
              <a:t>continued pretraining</a:t>
            </a:r>
          </a:p>
          <a:p>
            <a:r>
              <a:rPr lang="en-US" dirty="0">
                <a:solidFill>
                  <a:srgbClr val="000000"/>
                </a:solidFill>
                <a:effectLst/>
                <a:latin typeface="Monaco" pitchFamily="2" charset="77"/>
              </a:rPr>
              <a:t> </a:t>
            </a:r>
          </a:p>
          <a:p>
            <a:endParaRPr lang="en-US" dirty="0"/>
          </a:p>
        </p:txBody>
      </p:sp>
    </p:spTree>
    <p:extLst>
      <p:ext uri="{BB962C8B-B14F-4D97-AF65-F5344CB8AC3E}">
        <p14:creationId xmlns:p14="http://schemas.microsoft.com/office/powerpoint/2010/main" val="398827057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07B0AF-19D3-9551-5D01-CA3D57776EC2}"/>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82EC02B-4AAB-ADF0-1FF6-76ABEBD1260A}"/>
              </a:ext>
            </a:extLst>
          </p:cNvPr>
          <p:cNvSpPr>
            <a:spLocks noGrp="1"/>
          </p:cNvSpPr>
          <p:nvPr>
            <p:ph type="title"/>
          </p:nvPr>
        </p:nvSpPr>
        <p:spPr>
          <a:xfrm>
            <a:off x="228600" y="616679"/>
            <a:ext cx="3657600" cy="2286000"/>
          </a:xfrm>
        </p:spPr>
        <p:txBody>
          <a:bodyPr>
            <a:normAutofit/>
          </a:bodyPr>
          <a:lstStyle/>
          <a:p>
            <a:pPr algn="ctr"/>
            <a:r>
              <a:rPr lang="en-US" sz="4400" b="1" dirty="0"/>
              <a:t>EVALUATION</a:t>
            </a:r>
          </a:p>
        </p:txBody>
      </p:sp>
      <p:sp>
        <p:nvSpPr>
          <p:cNvPr id="5" name="Content Placeholder 4">
            <a:extLst>
              <a:ext uri="{FF2B5EF4-FFF2-40B4-BE49-F238E27FC236}">
                <a16:creationId xmlns:a16="http://schemas.microsoft.com/office/drawing/2014/main" id="{3C47A23E-1EF4-D2AA-5629-81F192C5BAF4}"/>
              </a:ext>
            </a:extLst>
          </p:cNvPr>
          <p:cNvSpPr>
            <a:spLocks noGrp="1"/>
          </p:cNvSpPr>
          <p:nvPr>
            <p:ph idx="1"/>
          </p:nvPr>
        </p:nvSpPr>
        <p:spPr/>
        <p:txBody>
          <a:bodyPr/>
          <a:lstStyle/>
          <a:p>
            <a:endParaRPr lang="en-US"/>
          </a:p>
        </p:txBody>
      </p:sp>
      <p:sp>
        <p:nvSpPr>
          <p:cNvPr id="6" name="Text Placeholder 5">
            <a:extLst>
              <a:ext uri="{FF2B5EF4-FFF2-40B4-BE49-F238E27FC236}">
                <a16:creationId xmlns:a16="http://schemas.microsoft.com/office/drawing/2014/main" id="{C8182D48-2BDB-9B95-9339-245B48B39D68}"/>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47204913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7D47A3D-9DEC-26CA-D904-2F418B9E0D77}"/>
              </a:ext>
            </a:extLst>
          </p:cNvPr>
          <p:cNvSpPr>
            <a:spLocks noGrp="1"/>
          </p:cNvSpPr>
          <p:nvPr>
            <p:ph type="title"/>
          </p:nvPr>
        </p:nvSpPr>
        <p:spPr/>
        <p:txBody>
          <a:bodyPr/>
          <a:lstStyle/>
          <a:p>
            <a:r>
              <a:rPr lang="en-US" dirty="0"/>
              <a:t>Perplexity</a:t>
            </a:r>
          </a:p>
        </p:txBody>
      </p:sp>
      <p:sp>
        <p:nvSpPr>
          <p:cNvPr id="6" name="Content Placeholder 5">
            <a:extLst>
              <a:ext uri="{FF2B5EF4-FFF2-40B4-BE49-F238E27FC236}">
                <a16:creationId xmlns:a16="http://schemas.microsoft.com/office/drawing/2014/main" id="{F812CEFB-0DEC-B0D0-0F10-6830DF450C5A}"/>
              </a:ext>
            </a:extLst>
          </p:cNvPr>
          <p:cNvSpPr>
            <a:spLocks noGrp="1"/>
          </p:cNvSpPr>
          <p:nvPr>
            <p:ph idx="1"/>
          </p:nvPr>
        </p:nvSpPr>
        <p:spPr>
          <a:xfrm>
            <a:off x="1097285" y="1447800"/>
            <a:ext cx="10408915" cy="4724400"/>
          </a:xfrm>
        </p:spPr>
        <p:txBody>
          <a:bodyPr/>
          <a:lstStyle/>
          <a:p>
            <a:r>
              <a:rPr lang="en-US" sz="3000" dirty="0">
                <a:latin typeface="Calibri" panose="020F0502020204030204" pitchFamily="34" charset="0"/>
                <a:cs typeface="Calibri" panose="020F0502020204030204" pitchFamily="34" charset="0"/>
              </a:rPr>
              <a:t>Just as for n-gram grammars, we use perplexity to measure how well the LM predicts unseen text</a:t>
            </a:r>
          </a:p>
          <a:p>
            <a:r>
              <a:rPr lang="en-US" sz="3000" dirty="0">
                <a:latin typeface="Calibri" panose="020F0502020204030204" pitchFamily="34" charset="0"/>
                <a:cs typeface="Calibri" panose="020F0502020204030204" pitchFamily="34" charset="0"/>
              </a:rPr>
              <a:t>The p</a:t>
            </a:r>
            <a:r>
              <a:rPr lang="en-US" sz="3000" dirty="0">
                <a:effectLst/>
                <a:latin typeface="Calibri" panose="020F0502020204030204" pitchFamily="34" charset="0"/>
                <a:cs typeface="Calibri" panose="020F0502020204030204" pitchFamily="34" charset="0"/>
              </a:rPr>
              <a:t>erplexity of a model </a:t>
            </a:r>
            <a:r>
              <a:rPr lang="el-GR" sz="3000" dirty="0">
                <a:effectLst/>
                <a:latin typeface="Calibri" panose="020F0502020204030204" pitchFamily="34" charset="0"/>
                <a:cs typeface="Calibri" panose="020F0502020204030204" pitchFamily="34" charset="0"/>
              </a:rPr>
              <a:t>θ </a:t>
            </a:r>
            <a:r>
              <a:rPr lang="en-US" sz="3000" dirty="0">
                <a:effectLst/>
                <a:latin typeface="Calibri" panose="020F0502020204030204" pitchFamily="34" charset="0"/>
                <a:cs typeface="Calibri" panose="020F0502020204030204" pitchFamily="34" charset="0"/>
              </a:rPr>
              <a:t>on an unseen test set is the </a:t>
            </a:r>
            <a:r>
              <a:rPr lang="en-US" sz="3000" b="1" dirty="0">
                <a:effectLst/>
                <a:latin typeface="Calibri" panose="020F0502020204030204" pitchFamily="34" charset="0"/>
                <a:cs typeface="Calibri" panose="020F0502020204030204" pitchFamily="34" charset="0"/>
              </a:rPr>
              <a:t>inverse probability that </a:t>
            </a:r>
            <a:r>
              <a:rPr lang="el-GR" sz="3000" b="1" dirty="0">
                <a:effectLst/>
                <a:latin typeface="Calibri" panose="020F0502020204030204" pitchFamily="34" charset="0"/>
                <a:cs typeface="Calibri" panose="020F0502020204030204" pitchFamily="34" charset="0"/>
              </a:rPr>
              <a:t>θ </a:t>
            </a:r>
            <a:r>
              <a:rPr lang="en-US" sz="3000" b="1" dirty="0">
                <a:effectLst/>
                <a:latin typeface="Calibri" panose="020F0502020204030204" pitchFamily="34" charset="0"/>
                <a:cs typeface="Calibri" panose="020F0502020204030204" pitchFamily="34" charset="0"/>
              </a:rPr>
              <a:t>assigns to the test set, normalized by the test set length. </a:t>
            </a:r>
          </a:p>
          <a:p>
            <a:r>
              <a:rPr lang="en-US" sz="3000" dirty="0">
                <a:effectLst/>
                <a:latin typeface="Calibri" panose="020F0502020204030204" pitchFamily="34" charset="0"/>
                <a:cs typeface="Calibri" panose="020F0502020204030204" pitchFamily="34" charset="0"/>
              </a:rPr>
              <a:t>For a test set of </a:t>
            </a:r>
            <a:r>
              <a:rPr lang="en-US" sz="3000" i="1" dirty="0">
                <a:effectLst/>
                <a:latin typeface="Calibri" panose="020F0502020204030204" pitchFamily="34" charset="0"/>
                <a:cs typeface="Calibri" panose="020F0502020204030204" pitchFamily="34" charset="0"/>
              </a:rPr>
              <a:t>n </a:t>
            </a:r>
            <a:r>
              <a:rPr lang="en-US" sz="3000" dirty="0">
                <a:effectLst/>
                <a:latin typeface="Calibri" panose="020F0502020204030204" pitchFamily="34" charset="0"/>
                <a:cs typeface="Calibri" panose="020F0502020204030204" pitchFamily="34" charset="0"/>
              </a:rPr>
              <a:t>tokens </a:t>
            </a:r>
            <a:r>
              <a:rPr lang="en-US" sz="3000" i="1" dirty="0">
                <a:effectLst/>
                <a:latin typeface="Calibri" panose="020F0502020204030204" pitchFamily="34" charset="0"/>
                <a:cs typeface="Calibri" panose="020F0502020204030204" pitchFamily="34" charset="0"/>
              </a:rPr>
              <a:t>w</a:t>
            </a:r>
            <a:r>
              <a:rPr lang="en-US" sz="3000" baseline="-25000" dirty="0">
                <a:effectLst/>
                <a:latin typeface="Calibri" panose="020F0502020204030204" pitchFamily="34" charset="0"/>
                <a:cs typeface="Calibri" panose="020F0502020204030204" pitchFamily="34" charset="0"/>
              </a:rPr>
              <a:t>1:</a:t>
            </a:r>
            <a:r>
              <a:rPr lang="en-US" sz="3000" i="1" baseline="-25000" dirty="0">
                <a:effectLst/>
                <a:latin typeface="Calibri" panose="020F0502020204030204" pitchFamily="34" charset="0"/>
                <a:cs typeface="Calibri" panose="020F0502020204030204" pitchFamily="34" charset="0"/>
              </a:rPr>
              <a:t>n</a:t>
            </a:r>
            <a:r>
              <a:rPr lang="en-US" sz="3000" dirty="0">
                <a:effectLst/>
                <a:latin typeface="Calibri" panose="020F0502020204030204" pitchFamily="34" charset="0"/>
                <a:cs typeface="Calibri" panose="020F0502020204030204" pitchFamily="34" charset="0"/>
              </a:rPr>
              <a:t> the perplexity is :</a:t>
            </a:r>
            <a:endParaRPr lang="en-US" sz="3000" dirty="0">
              <a:latin typeface="Calibri" panose="020F0502020204030204" pitchFamily="34" charset="0"/>
              <a:cs typeface="Calibri" panose="020F0502020204030204" pitchFamily="34" charset="0"/>
            </a:endParaRPr>
          </a:p>
          <a:p>
            <a:endParaRPr lang="en-US" dirty="0"/>
          </a:p>
          <a:p>
            <a:endParaRPr lang="en-US" dirty="0"/>
          </a:p>
        </p:txBody>
      </p:sp>
      <p:pic>
        <p:nvPicPr>
          <p:cNvPr id="7" name="Picture 6">
            <a:extLst>
              <a:ext uri="{FF2B5EF4-FFF2-40B4-BE49-F238E27FC236}">
                <a16:creationId xmlns:a16="http://schemas.microsoft.com/office/drawing/2014/main" id="{AD9D7A46-7E1C-F8DD-F550-598E5BCABC09}"/>
              </a:ext>
            </a:extLst>
          </p:cNvPr>
          <p:cNvPicPr>
            <a:picLocks noChangeAspect="1"/>
          </p:cNvPicPr>
          <p:nvPr/>
        </p:nvPicPr>
        <p:blipFill>
          <a:blip r:embed="rId2"/>
          <a:stretch>
            <a:fillRect/>
          </a:stretch>
        </p:blipFill>
        <p:spPr>
          <a:xfrm>
            <a:off x="3124200" y="4742597"/>
            <a:ext cx="5416062" cy="1955800"/>
          </a:xfrm>
          <a:prstGeom prst="rect">
            <a:avLst/>
          </a:prstGeom>
        </p:spPr>
      </p:pic>
    </p:spTree>
    <p:extLst>
      <p:ext uri="{BB962C8B-B14F-4D97-AF65-F5344CB8AC3E}">
        <p14:creationId xmlns:p14="http://schemas.microsoft.com/office/powerpoint/2010/main" val="7864371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D9326366-31A0-04FC-5C1D-BC0FD40B2370}"/>
              </a:ext>
            </a:extLst>
          </p:cNvPr>
          <p:cNvSpPr>
            <a:spLocks noGrp="1"/>
          </p:cNvSpPr>
          <p:nvPr>
            <p:ph idx="1"/>
          </p:nvPr>
        </p:nvSpPr>
        <p:spPr>
          <a:xfrm>
            <a:off x="1320800" y="1397000"/>
            <a:ext cx="10393680" cy="4572000"/>
          </a:xfrm>
        </p:spPr>
        <p:txBody>
          <a:bodyPr>
            <a:normAutofit/>
          </a:bodyPr>
          <a:lstStyle/>
          <a:p>
            <a:pPr marL="537620" indent="-457189">
              <a:buFont typeface="Arial" panose="020B0604020202020204" pitchFamily="34" charset="0"/>
              <a:buChar char="•"/>
            </a:pPr>
            <a:r>
              <a:rPr lang="en-US" dirty="0">
                <a:latin typeface="Calibri" panose="020F0502020204030204" pitchFamily="34" charset="0"/>
                <a:cs typeface="Calibri" panose="020F0502020204030204" pitchFamily="34" charset="0"/>
              </a:rPr>
              <a:t>Probability depends on size of test set</a:t>
            </a:r>
          </a:p>
          <a:p>
            <a:pPr marL="1066773" lvl="1" indent="-457189">
              <a:buFont typeface="Arial" panose="020B0604020202020204" pitchFamily="34" charset="0"/>
              <a:buChar char="•"/>
            </a:pPr>
            <a:r>
              <a:rPr lang="en-US" dirty="0">
                <a:latin typeface="Calibri" charset="0"/>
              </a:rPr>
              <a:t>Probability gets smaller the longer the text</a:t>
            </a:r>
          </a:p>
          <a:p>
            <a:pPr marL="1066773" lvl="1" indent="-457189">
              <a:buFont typeface="Arial" panose="020B0604020202020204" pitchFamily="34" charset="0"/>
              <a:buChar char="•"/>
            </a:pPr>
            <a:r>
              <a:rPr lang="en-US" dirty="0">
                <a:latin typeface="Calibri" charset="0"/>
              </a:rPr>
              <a:t>Better: a metric that is </a:t>
            </a:r>
            <a:r>
              <a:rPr lang="en-US" b="1" dirty="0">
                <a:latin typeface="Calibri" charset="0"/>
              </a:rPr>
              <a:t>per-word</a:t>
            </a:r>
            <a:r>
              <a:rPr lang="en-US" dirty="0">
                <a:latin typeface="Calibri" charset="0"/>
              </a:rPr>
              <a:t>, normalized by length</a:t>
            </a:r>
            <a:endParaRPr lang="en-US" b="1" dirty="0">
              <a:latin typeface="Calibri" charset="0"/>
            </a:endParaRPr>
          </a:p>
          <a:p>
            <a:pPr marL="537620" indent="-457189">
              <a:buFont typeface="Arial" panose="020B0604020202020204" pitchFamily="34" charset="0"/>
              <a:buChar char="•"/>
            </a:pPr>
            <a:r>
              <a:rPr lang="en-US" b="1" dirty="0">
                <a:latin typeface="Calibri" charset="0"/>
              </a:rPr>
              <a:t>Perplexity</a:t>
            </a:r>
            <a:r>
              <a:rPr lang="en-US" dirty="0">
                <a:latin typeface="Calibri" charset="0"/>
              </a:rPr>
              <a:t> is the inverse probability of the test set, normalized by the number of words</a:t>
            </a:r>
          </a:p>
          <a:p>
            <a:pPr marL="609585" lvl="1" indent="0">
              <a:buNone/>
            </a:pPr>
            <a:r>
              <a:rPr lang="en-US" dirty="0">
                <a:latin typeface="Calibri" panose="020F0502020204030204" pitchFamily="34" charset="0"/>
                <a:cs typeface="Calibri" panose="020F0502020204030204" pitchFamily="34" charset="0"/>
              </a:rPr>
              <a:t>(The inverse </a:t>
            </a:r>
            <a:r>
              <a:rPr lang="en-US" dirty="0">
                <a:effectLst/>
                <a:latin typeface="Calibri" panose="020F0502020204030204" pitchFamily="34" charset="0"/>
                <a:cs typeface="Calibri" panose="020F0502020204030204" pitchFamily="34" charset="0"/>
              </a:rPr>
              <a:t>comes from the original definition of perplexity from cross-entropy rate in information theory)</a:t>
            </a:r>
          </a:p>
          <a:p>
            <a:pPr marL="609585" lvl="1" indent="0">
              <a:buNone/>
            </a:pPr>
            <a:endParaRPr lang="en-US" dirty="0">
              <a:latin typeface="Calibri" panose="020F0502020204030204" pitchFamily="34" charset="0"/>
              <a:cs typeface="Calibri" panose="020F0502020204030204" pitchFamily="34" charset="0"/>
            </a:endParaRPr>
          </a:p>
          <a:p>
            <a:pPr marL="609585" lvl="1" indent="0">
              <a:buNone/>
            </a:pPr>
            <a:r>
              <a:rPr lang="en-US" dirty="0">
                <a:latin typeface="Calibri" panose="020F0502020204030204" pitchFamily="34" charset="0"/>
                <a:cs typeface="Calibri" panose="020F0502020204030204" pitchFamily="34" charset="0"/>
              </a:rPr>
              <a:t>Probability range is  [0,1], perplexity range is [1,∞]</a:t>
            </a:r>
          </a:p>
          <a:p>
            <a:pPr marL="537620" indent="-457189">
              <a:buFont typeface="Arial" panose="020B0604020202020204" pitchFamily="34" charset="0"/>
              <a:buChar char="•"/>
            </a:pPr>
            <a:endParaRPr lang="en-US" dirty="0">
              <a:latin typeface="Calibri" charset="0"/>
            </a:endParaRPr>
          </a:p>
          <a:p>
            <a:pPr marL="537620" indent="-457189">
              <a:buFont typeface="Arial" panose="020B0604020202020204" pitchFamily="34" charset="0"/>
              <a:buChar char="•"/>
            </a:pPr>
            <a:endParaRPr lang="en-US" dirty="0">
              <a:latin typeface="Calibri" charset="0"/>
            </a:endParaRPr>
          </a:p>
          <a:p>
            <a:pPr marL="1066773" lvl="1" indent="-457189">
              <a:buFont typeface="Arial" panose="020B0604020202020204" pitchFamily="34" charset="0"/>
              <a:buChar char="•"/>
            </a:pPr>
            <a:endParaRPr lang="en-US" dirty="0">
              <a:latin typeface="Calibri" charset="0"/>
            </a:endParaRPr>
          </a:p>
          <a:p>
            <a:pPr marL="609585" lvl="1" indent="0">
              <a:buNone/>
            </a:pPr>
            <a:endParaRPr lang="en-US" dirty="0">
              <a:latin typeface="Calibri" charset="0"/>
            </a:endParaRPr>
          </a:p>
          <a:p>
            <a:pPr marL="609585" lvl="1" indent="0">
              <a:buNone/>
            </a:pPr>
            <a:endParaRPr lang="en-US" dirty="0">
              <a:latin typeface="Calibri" charset="0"/>
            </a:endParaRPr>
          </a:p>
          <a:p>
            <a:pPr marL="609585" lvl="1" indent="0">
              <a:buNone/>
            </a:pPr>
            <a:endParaRPr lang="en-US" b="1" dirty="0">
              <a:latin typeface="Calibri" charset="0"/>
            </a:endParaRPr>
          </a:p>
          <a:p>
            <a:endParaRPr lang="en-US" dirty="0"/>
          </a:p>
        </p:txBody>
      </p:sp>
      <p:sp>
        <p:nvSpPr>
          <p:cNvPr id="137218" name="Rectangle 2"/>
          <p:cNvSpPr>
            <a:spLocks noGrp="1" noChangeArrowheads="1"/>
          </p:cNvSpPr>
          <p:nvPr>
            <p:ph type="title"/>
          </p:nvPr>
        </p:nvSpPr>
        <p:spPr>
          <a:xfrm>
            <a:off x="538480" y="177801"/>
            <a:ext cx="11176000" cy="711199"/>
          </a:xfrm>
        </p:spPr>
        <p:txBody>
          <a:bodyPr>
            <a:normAutofit/>
          </a:bodyPr>
          <a:lstStyle/>
          <a:p>
            <a:r>
              <a:rPr lang="en-US" sz="3800" dirty="0"/>
              <a:t>Why perplexity instead of raw probability of the test set?</a:t>
            </a:r>
          </a:p>
        </p:txBody>
      </p:sp>
    </p:spTree>
    <p:extLst>
      <p:ext uri="{BB962C8B-B14F-4D97-AF65-F5344CB8AC3E}">
        <p14:creationId xmlns:p14="http://schemas.microsoft.com/office/powerpoint/2010/main" val="188112191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7D47A3D-9DEC-26CA-D904-2F418B9E0D77}"/>
              </a:ext>
            </a:extLst>
          </p:cNvPr>
          <p:cNvSpPr>
            <a:spLocks noGrp="1"/>
          </p:cNvSpPr>
          <p:nvPr>
            <p:ph type="title"/>
          </p:nvPr>
        </p:nvSpPr>
        <p:spPr/>
        <p:txBody>
          <a:bodyPr/>
          <a:lstStyle/>
          <a:p>
            <a:r>
              <a:rPr lang="en-US" dirty="0"/>
              <a:t>Perplexity</a:t>
            </a:r>
          </a:p>
        </p:txBody>
      </p:sp>
      <p:sp>
        <p:nvSpPr>
          <p:cNvPr id="6" name="Content Placeholder 5">
            <a:extLst>
              <a:ext uri="{FF2B5EF4-FFF2-40B4-BE49-F238E27FC236}">
                <a16:creationId xmlns:a16="http://schemas.microsoft.com/office/drawing/2014/main" id="{F812CEFB-0DEC-B0D0-0F10-6830DF450C5A}"/>
              </a:ext>
            </a:extLst>
          </p:cNvPr>
          <p:cNvSpPr>
            <a:spLocks noGrp="1"/>
          </p:cNvSpPr>
          <p:nvPr>
            <p:ph idx="1"/>
          </p:nvPr>
        </p:nvSpPr>
        <p:spPr>
          <a:xfrm>
            <a:off x="1097285" y="1447800"/>
            <a:ext cx="10408915" cy="4724400"/>
          </a:xfrm>
        </p:spPr>
        <p:txBody>
          <a:bodyPr/>
          <a:lstStyle/>
          <a:p>
            <a:pPr marL="457200" indent="-457200">
              <a:buFont typeface="Arial" panose="020B0604020202020204" pitchFamily="34" charset="0"/>
              <a:buChar char="•"/>
            </a:pPr>
            <a:r>
              <a:rPr lang="en-US" dirty="0">
                <a:effectLst/>
                <a:latin typeface="Calibri" panose="020F0502020204030204" pitchFamily="34" charset="0"/>
                <a:cs typeface="Calibri" panose="020F0502020204030204" pitchFamily="34" charset="0"/>
              </a:rPr>
              <a:t>The higher the probability of the word sequence, the lower the perplexity.</a:t>
            </a:r>
          </a:p>
          <a:p>
            <a:pPr marL="457200" indent="-457200">
              <a:buFont typeface="Arial" panose="020B0604020202020204" pitchFamily="34" charset="0"/>
              <a:buChar char="•"/>
            </a:pPr>
            <a:r>
              <a:rPr lang="en-US" dirty="0">
                <a:effectLst/>
                <a:latin typeface="Calibri" panose="020F0502020204030204" pitchFamily="34" charset="0"/>
                <a:cs typeface="Calibri" panose="020F0502020204030204" pitchFamily="34" charset="0"/>
              </a:rPr>
              <a:t>Thus the </a:t>
            </a:r>
            <a:r>
              <a:rPr lang="en-US" b="0" dirty="0">
                <a:effectLst/>
                <a:latin typeface="Calibri" panose="020F0502020204030204" pitchFamily="34" charset="0"/>
                <a:cs typeface="Calibri" panose="020F0502020204030204" pitchFamily="34" charset="0"/>
              </a:rPr>
              <a:t>lower the perplexity of a model on the data, the better the model</a:t>
            </a:r>
            <a:r>
              <a:rPr lang="en-US" dirty="0">
                <a:effectLst/>
                <a:latin typeface="Calibri" panose="020F0502020204030204" pitchFamily="34" charset="0"/>
                <a:cs typeface="Calibri" panose="020F0502020204030204" pitchFamily="34" charset="0"/>
              </a:rPr>
              <a:t>. </a:t>
            </a:r>
          </a:p>
          <a:p>
            <a:pPr marL="457200" indent="-457200">
              <a:buFont typeface="Arial" panose="020B0604020202020204" pitchFamily="34" charset="0"/>
              <a:buChar char="•"/>
            </a:pPr>
            <a:r>
              <a:rPr lang="en-US" sz="2800" b="1" dirty="0">
                <a:solidFill>
                  <a:srgbClr val="0200FF"/>
                </a:solidFill>
                <a:latin typeface="Calibri"/>
                <a:cs typeface="Calibri"/>
              </a:rPr>
              <a:t>Minimizing perplexity is the same as maximizing probability</a:t>
            </a:r>
          </a:p>
          <a:p>
            <a:endParaRPr lang="en-US" dirty="0">
              <a:latin typeface="Calibri" panose="020F0502020204030204" pitchFamily="34" charset="0"/>
              <a:cs typeface="Calibri" panose="020F0502020204030204" pitchFamily="34" charset="0"/>
            </a:endParaRPr>
          </a:p>
          <a:p>
            <a:r>
              <a:rPr lang="en-US" dirty="0">
                <a:effectLst/>
                <a:latin typeface="Calibri" panose="020F0502020204030204" pitchFamily="34" charset="0"/>
                <a:cs typeface="Calibri" panose="020F0502020204030204" pitchFamily="34" charset="0"/>
              </a:rPr>
              <a:t>Also: perplexity is sensitive to length/tokenization so best used when comparing LMs that use the same tokenizer. </a:t>
            </a:r>
            <a:endParaRPr lang="en-US" dirty="0">
              <a:latin typeface="Calibri" panose="020F0502020204030204" pitchFamily="34" charset="0"/>
              <a:cs typeface="Calibri" panose="020F0502020204030204" pitchFamily="34" charset="0"/>
            </a:endParaRPr>
          </a:p>
          <a:p>
            <a:r>
              <a:rPr lang="en-US" sz="1800" dirty="0">
                <a:effectLst/>
                <a:latin typeface="NimbusRomNo9L"/>
              </a:rPr>
              <a:t> </a:t>
            </a:r>
            <a:endParaRPr lang="en-US" sz="1400" dirty="0"/>
          </a:p>
          <a:p>
            <a:endParaRPr lang="en-US" sz="2000" dirty="0"/>
          </a:p>
          <a:p>
            <a:endParaRPr lang="en-US" dirty="0"/>
          </a:p>
        </p:txBody>
      </p:sp>
    </p:spTree>
    <p:extLst>
      <p:ext uri="{BB962C8B-B14F-4D97-AF65-F5344CB8AC3E}">
        <p14:creationId xmlns:p14="http://schemas.microsoft.com/office/powerpoint/2010/main" val="29457055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5BD76-0882-D4FF-6D44-102C87CA8F92}"/>
              </a:ext>
            </a:extLst>
          </p:cNvPr>
          <p:cNvSpPr>
            <a:spLocks noGrp="1"/>
          </p:cNvSpPr>
          <p:nvPr>
            <p:ph type="title"/>
          </p:nvPr>
        </p:nvSpPr>
        <p:spPr/>
        <p:txBody>
          <a:bodyPr/>
          <a:lstStyle/>
          <a:p>
            <a:r>
              <a:rPr lang="en-US" dirty="0"/>
              <a:t>Many other factors that we evaluate, like:</a:t>
            </a:r>
          </a:p>
        </p:txBody>
      </p:sp>
      <p:sp>
        <p:nvSpPr>
          <p:cNvPr id="3" name="Content Placeholder 2">
            <a:extLst>
              <a:ext uri="{FF2B5EF4-FFF2-40B4-BE49-F238E27FC236}">
                <a16:creationId xmlns:a16="http://schemas.microsoft.com/office/drawing/2014/main" id="{D079CAE1-141A-645F-624B-F7524B38FADE}"/>
              </a:ext>
            </a:extLst>
          </p:cNvPr>
          <p:cNvSpPr>
            <a:spLocks noGrp="1"/>
          </p:cNvSpPr>
          <p:nvPr>
            <p:ph idx="1"/>
          </p:nvPr>
        </p:nvSpPr>
        <p:spPr/>
        <p:txBody>
          <a:bodyPr>
            <a:normAutofit/>
          </a:bodyPr>
          <a:lstStyle/>
          <a:p>
            <a:r>
              <a:rPr lang="en-US" b="1" dirty="0">
                <a:latin typeface="Calibri" panose="020F0502020204030204" pitchFamily="34" charset="0"/>
                <a:cs typeface="Calibri" panose="020F0502020204030204" pitchFamily="34" charset="0"/>
              </a:rPr>
              <a:t>Size</a:t>
            </a:r>
          </a:p>
          <a:p>
            <a:r>
              <a:rPr lang="en-US" dirty="0">
                <a:latin typeface="Calibri" panose="020F0502020204030204" pitchFamily="34" charset="0"/>
                <a:cs typeface="Calibri" panose="020F0502020204030204" pitchFamily="34" charset="0"/>
              </a:rPr>
              <a:t>	Big models take lots of GPUs and time to train, memory to store</a:t>
            </a:r>
          </a:p>
          <a:p>
            <a:r>
              <a:rPr lang="en-US" b="1" dirty="0">
                <a:latin typeface="Calibri" panose="020F0502020204030204" pitchFamily="34" charset="0"/>
                <a:cs typeface="Calibri" panose="020F0502020204030204" pitchFamily="34" charset="0"/>
              </a:rPr>
              <a:t>Energy usage</a:t>
            </a:r>
          </a:p>
          <a:p>
            <a:r>
              <a:rPr lang="en-US" dirty="0">
                <a:effectLst/>
                <a:latin typeface="Calibri" panose="020F0502020204030204" pitchFamily="34" charset="0"/>
                <a:cs typeface="Calibri" panose="020F0502020204030204" pitchFamily="34" charset="0"/>
              </a:rPr>
              <a:t>Can measure kWh or kilograms of CO2 emitted </a:t>
            </a:r>
            <a:endParaRPr lang="en-US" dirty="0">
              <a:latin typeface="Calibri" panose="020F0502020204030204" pitchFamily="34" charset="0"/>
              <a:cs typeface="Calibri" panose="020F0502020204030204" pitchFamily="34" charset="0"/>
            </a:endParaRPr>
          </a:p>
          <a:p>
            <a:r>
              <a:rPr lang="en-US" b="1" dirty="0">
                <a:latin typeface="Calibri" panose="020F0502020204030204" pitchFamily="34" charset="0"/>
                <a:cs typeface="Calibri" panose="020F0502020204030204" pitchFamily="34" charset="0"/>
              </a:rPr>
              <a:t>Fairness</a:t>
            </a:r>
          </a:p>
          <a:p>
            <a:r>
              <a:rPr lang="en-US" dirty="0">
                <a:latin typeface="Calibri" panose="020F0502020204030204" pitchFamily="34" charset="0"/>
                <a:cs typeface="Calibri" panose="020F0502020204030204" pitchFamily="34" charset="0"/>
              </a:rPr>
              <a:t>Benchmarks measure </a:t>
            </a:r>
            <a:r>
              <a:rPr lang="en-US" dirty="0">
                <a:effectLst/>
                <a:latin typeface="Calibri" panose="020F0502020204030204" pitchFamily="34" charset="0"/>
                <a:cs typeface="Calibri" panose="020F0502020204030204" pitchFamily="34" charset="0"/>
              </a:rPr>
              <a:t>gendered and racial stereotypes, or decreased performance for language from or about some groups. </a:t>
            </a:r>
            <a:endParaRPr lang="en-US" dirty="0">
              <a:latin typeface="Calibri" panose="020F0502020204030204" pitchFamily="34" charset="0"/>
              <a:cs typeface="Calibri" panose="020F0502020204030204" pitchFamily="34" charset="0"/>
            </a:endParaRPr>
          </a:p>
          <a:p>
            <a:endParaRPr lang="en-US" sz="3600" dirty="0"/>
          </a:p>
        </p:txBody>
      </p:sp>
    </p:spTree>
    <p:extLst>
      <p:ext uri="{BB962C8B-B14F-4D97-AF65-F5344CB8AC3E}">
        <p14:creationId xmlns:p14="http://schemas.microsoft.com/office/powerpoint/2010/main" val="267072047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1A6AA2-6041-17E8-8F29-943C4D014B1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10C8B855-E4B5-76BF-2515-60351A9649EF}"/>
              </a:ext>
            </a:extLst>
          </p:cNvPr>
          <p:cNvSpPr>
            <a:spLocks noGrp="1"/>
          </p:cNvSpPr>
          <p:nvPr>
            <p:ph type="title"/>
          </p:nvPr>
        </p:nvSpPr>
        <p:spPr>
          <a:xfrm>
            <a:off x="228600" y="616679"/>
            <a:ext cx="3657600" cy="2286000"/>
          </a:xfrm>
        </p:spPr>
        <p:txBody>
          <a:bodyPr>
            <a:normAutofit/>
          </a:bodyPr>
          <a:lstStyle/>
          <a:p>
            <a:pPr algn="ctr"/>
            <a:r>
              <a:rPr lang="en-US" sz="4400" b="1" dirty="0"/>
              <a:t>DEALING </a:t>
            </a:r>
            <a:br>
              <a:rPr lang="en-US" sz="4400" b="1" dirty="0"/>
            </a:br>
            <a:r>
              <a:rPr lang="en-US" sz="4400" b="1" dirty="0"/>
              <a:t>WITH SCALE</a:t>
            </a:r>
          </a:p>
        </p:txBody>
      </p:sp>
      <p:sp>
        <p:nvSpPr>
          <p:cNvPr id="5" name="Content Placeholder 4">
            <a:extLst>
              <a:ext uri="{FF2B5EF4-FFF2-40B4-BE49-F238E27FC236}">
                <a16:creationId xmlns:a16="http://schemas.microsoft.com/office/drawing/2014/main" id="{77D16BEB-EA8D-D1E4-A8F7-0358C1A3A055}"/>
              </a:ext>
            </a:extLst>
          </p:cNvPr>
          <p:cNvSpPr>
            <a:spLocks noGrp="1"/>
          </p:cNvSpPr>
          <p:nvPr>
            <p:ph idx="1"/>
          </p:nvPr>
        </p:nvSpPr>
        <p:spPr/>
        <p:txBody>
          <a:bodyPr/>
          <a:lstStyle/>
          <a:p>
            <a:endParaRPr lang="en-US" dirty="0"/>
          </a:p>
        </p:txBody>
      </p:sp>
      <p:sp>
        <p:nvSpPr>
          <p:cNvPr id="6" name="Text Placeholder 5">
            <a:extLst>
              <a:ext uri="{FF2B5EF4-FFF2-40B4-BE49-F238E27FC236}">
                <a16:creationId xmlns:a16="http://schemas.microsoft.com/office/drawing/2014/main" id="{47DB161B-3C76-13CC-FA0A-AADB042BF6E6}"/>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14768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5BD76-0882-D4FF-6D44-102C87CA8F92}"/>
              </a:ext>
            </a:extLst>
          </p:cNvPr>
          <p:cNvSpPr>
            <a:spLocks noGrp="1"/>
          </p:cNvSpPr>
          <p:nvPr>
            <p:ph type="title"/>
          </p:nvPr>
        </p:nvSpPr>
        <p:spPr/>
        <p:txBody>
          <a:bodyPr/>
          <a:lstStyle/>
          <a:p>
            <a:r>
              <a:rPr lang="en-US" dirty="0"/>
              <a:t>Scaling Laws</a:t>
            </a:r>
          </a:p>
        </p:txBody>
      </p:sp>
      <p:sp>
        <p:nvSpPr>
          <p:cNvPr id="3" name="Content Placeholder 2">
            <a:extLst>
              <a:ext uri="{FF2B5EF4-FFF2-40B4-BE49-F238E27FC236}">
                <a16:creationId xmlns:a16="http://schemas.microsoft.com/office/drawing/2014/main" id="{D079CAE1-141A-645F-624B-F7524B38FADE}"/>
              </a:ext>
            </a:extLst>
          </p:cNvPr>
          <p:cNvSpPr>
            <a:spLocks noGrp="1"/>
          </p:cNvSpPr>
          <p:nvPr>
            <p:ph idx="1"/>
          </p:nvPr>
        </p:nvSpPr>
        <p:spPr>
          <a:xfrm>
            <a:off x="1097285" y="1600200"/>
            <a:ext cx="10058401" cy="5257800"/>
          </a:xfrm>
        </p:spPr>
        <p:txBody>
          <a:bodyPr>
            <a:normAutofit/>
          </a:bodyPr>
          <a:lstStyle/>
          <a:p>
            <a:r>
              <a:rPr lang="en-US" sz="3200" dirty="0">
                <a:effectLst/>
                <a:latin typeface="Calibri" panose="020F0502020204030204" pitchFamily="34" charset="0"/>
                <a:cs typeface="Calibri" panose="020F0502020204030204" pitchFamily="34" charset="0"/>
              </a:rPr>
              <a:t>LLM performance depends on</a:t>
            </a:r>
          </a:p>
          <a:p>
            <a:pPr marL="285750" indent="-285750">
              <a:buFont typeface="Arial" panose="020B0604020202020204" pitchFamily="34" charset="0"/>
              <a:buChar char="•"/>
            </a:pPr>
            <a:r>
              <a:rPr lang="en-US" sz="3200" dirty="0">
                <a:latin typeface="Calibri" panose="020F0502020204030204" pitchFamily="34" charset="0"/>
                <a:cs typeface="Calibri" panose="020F0502020204030204" pitchFamily="34" charset="0"/>
              </a:rPr>
              <a:t>Model size: </a:t>
            </a:r>
            <a:r>
              <a:rPr lang="en-US" sz="3200" dirty="0">
                <a:effectLst/>
                <a:latin typeface="Calibri" panose="020F0502020204030204" pitchFamily="34" charset="0"/>
                <a:cs typeface="Calibri" panose="020F0502020204030204" pitchFamily="34" charset="0"/>
              </a:rPr>
              <a:t>the number of parameters not counting embeddings</a:t>
            </a:r>
            <a:endParaRPr lang="en-US" sz="32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3200" dirty="0">
                <a:effectLst/>
                <a:latin typeface="Calibri" panose="020F0502020204030204" pitchFamily="34" charset="0"/>
                <a:cs typeface="Calibri" panose="020F0502020204030204" pitchFamily="34" charset="0"/>
              </a:rPr>
              <a:t>Dataset size: the amount of training data</a:t>
            </a:r>
          </a:p>
          <a:p>
            <a:pPr marL="285750" indent="-285750">
              <a:buFont typeface="Arial" panose="020B0604020202020204" pitchFamily="34" charset="0"/>
              <a:buChar char="•"/>
            </a:pPr>
            <a:r>
              <a:rPr lang="en-US" sz="3200" dirty="0">
                <a:latin typeface="Calibri" panose="020F0502020204030204" pitchFamily="34" charset="0"/>
                <a:cs typeface="Calibri" panose="020F0502020204030204" pitchFamily="34" charset="0"/>
              </a:rPr>
              <a:t>Compute: Amount of compute (in FLOPS)</a:t>
            </a:r>
          </a:p>
          <a:p>
            <a:r>
              <a:rPr lang="en-US" sz="3200" dirty="0">
                <a:latin typeface="Calibri" panose="020F0502020204030204" pitchFamily="34" charset="0"/>
                <a:cs typeface="Calibri" panose="020F0502020204030204" pitchFamily="34" charset="0"/>
              </a:rPr>
              <a:t>Can improve a model by adding  parameters (more layers, wider contexts), more data, or training for more iterations</a:t>
            </a:r>
          </a:p>
          <a:p>
            <a:r>
              <a:rPr lang="en-US" sz="3200" dirty="0">
                <a:effectLst/>
                <a:latin typeface="Calibri" panose="020F0502020204030204" pitchFamily="34" charset="0"/>
                <a:cs typeface="Calibri" panose="020F0502020204030204" pitchFamily="34" charset="0"/>
              </a:rPr>
              <a:t>The performance of a large language model (the loss) scales as a power-law with each of these three</a:t>
            </a:r>
          </a:p>
          <a:p>
            <a:endParaRPr lang="en-US" sz="3600" dirty="0"/>
          </a:p>
        </p:txBody>
      </p:sp>
    </p:spTree>
    <p:extLst>
      <p:ext uri="{BB962C8B-B14F-4D97-AF65-F5344CB8AC3E}">
        <p14:creationId xmlns:p14="http://schemas.microsoft.com/office/powerpoint/2010/main" val="123254812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61A41-FB7F-5E93-D622-E27A0788C3D4}"/>
              </a:ext>
            </a:extLst>
          </p:cNvPr>
          <p:cNvSpPr>
            <a:spLocks noGrp="1"/>
          </p:cNvSpPr>
          <p:nvPr>
            <p:ph type="title"/>
          </p:nvPr>
        </p:nvSpPr>
        <p:spPr/>
        <p:txBody>
          <a:bodyPr/>
          <a:lstStyle/>
          <a:p>
            <a:r>
              <a:rPr lang="en-US" dirty="0"/>
              <a:t>Scaling Laws</a:t>
            </a:r>
          </a:p>
        </p:txBody>
      </p:sp>
      <p:sp>
        <p:nvSpPr>
          <p:cNvPr id="3" name="Content Placeholder 2">
            <a:extLst>
              <a:ext uri="{FF2B5EF4-FFF2-40B4-BE49-F238E27FC236}">
                <a16:creationId xmlns:a16="http://schemas.microsoft.com/office/drawing/2014/main" id="{3C3DE2DD-02FE-9076-ADAC-D92E37DAB3D5}"/>
              </a:ext>
            </a:extLst>
          </p:cNvPr>
          <p:cNvSpPr>
            <a:spLocks noGrp="1"/>
          </p:cNvSpPr>
          <p:nvPr>
            <p:ph idx="1"/>
          </p:nvPr>
        </p:nvSpPr>
        <p:spPr>
          <a:xfrm>
            <a:off x="1097285" y="1295400"/>
            <a:ext cx="10058401" cy="4876800"/>
          </a:xfrm>
        </p:spPr>
        <p:txBody>
          <a:bodyPr/>
          <a:lstStyle/>
          <a:p>
            <a:r>
              <a:rPr lang="en-US" sz="2400" dirty="0">
                <a:latin typeface="Calibri" panose="020F0502020204030204" pitchFamily="34" charset="0"/>
                <a:cs typeface="Calibri" panose="020F0502020204030204" pitchFamily="34" charset="0"/>
              </a:rPr>
              <a:t>L</a:t>
            </a:r>
            <a:r>
              <a:rPr lang="en-US" sz="2400" dirty="0">
                <a:effectLst/>
                <a:latin typeface="Calibri" panose="020F0502020204030204" pitchFamily="34" charset="0"/>
                <a:cs typeface="Calibri" panose="020F0502020204030204" pitchFamily="34" charset="0"/>
              </a:rPr>
              <a:t>oss </a:t>
            </a:r>
            <a:r>
              <a:rPr lang="en-US" sz="2400" i="1" dirty="0">
                <a:effectLst/>
                <a:latin typeface="Calibri" panose="020F0502020204030204" pitchFamily="34" charset="0"/>
                <a:cs typeface="Calibri" panose="020F0502020204030204" pitchFamily="34" charset="0"/>
              </a:rPr>
              <a:t>L </a:t>
            </a:r>
            <a:r>
              <a:rPr lang="en-US" sz="2400" dirty="0">
                <a:effectLst/>
                <a:latin typeface="Calibri" panose="020F0502020204030204" pitchFamily="34" charset="0"/>
                <a:cs typeface="Calibri" panose="020F0502020204030204" pitchFamily="34" charset="0"/>
              </a:rPr>
              <a:t>as a function of # parameters </a:t>
            </a:r>
            <a:r>
              <a:rPr lang="en-US" sz="2400" i="1" dirty="0">
                <a:effectLst/>
                <a:latin typeface="Calibri" panose="020F0502020204030204" pitchFamily="34" charset="0"/>
                <a:cs typeface="Calibri" panose="020F0502020204030204" pitchFamily="34" charset="0"/>
              </a:rPr>
              <a:t>N</a:t>
            </a:r>
            <a:r>
              <a:rPr lang="en-US" sz="2400" dirty="0">
                <a:effectLst/>
                <a:latin typeface="Calibri" panose="020F0502020204030204" pitchFamily="34" charset="0"/>
                <a:cs typeface="Calibri" panose="020F0502020204030204" pitchFamily="34" charset="0"/>
              </a:rPr>
              <a:t>, dataset size </a:t>
            </a:r>
            <a:r>
              <a:rPr lang="en-US" sz="2400" i="1" dirty="0">
                <a:effectLst/>
                <a:latin typeface="Calibri" panose="020F0502020204030204" pitchFamily="34" charset="0"/>
                <a:cs typeface="Calibri" panose="020F0502020204030204" pitchFamily="34" charset="0"/>
              </a:rPr>
              <a:t>D</a:t>
            </a:r>
            <a:r>
              <a:rPr lang="en-US" sz="2400" dirty="0">
                <a:effectLst/>
                <a:latin typeface="Calibri" panose="020F0502020204030204" pitchFamily="34" charset="0"/>
                <a:cs typeface="Calibri" panose="020F0502020204030204" pitchFamily="34" charset="0"/>
              </a:rPr>
              <a:t>, compute budget </a:t>
            </a:r>
            <a:r>
              <a:rPr lang="en-US" sz="2400" i="1" dirty="0">
                <a:effectLst/>
                <a:latin typeface="Calibri" panose="020F0502020204030204" pitchFamily="34" charset="0"/>
                <a:cs typeface="Calibri" panose="020F0502020204030204" pitchFamily="34" charset="0"/>
              </a:rPr>
              <a:t>C</a:t>
            </a:r>
            <a:r>
              <a:rPr lang="en-US" sz="2400" i="1" dirty="0">
                <a:latin typeface="Calibri" panose="020F0502020204030204" pitchFamily="34" charset="0"/>
                <a:cs typeface="Calibri" panose="020F0502020204030204" pitchFamily="34" charset="0"/>
              </a:rPr>
              <a:t> (</a:t>
            </a:r>
            <a:r>
              <a:rPr lang="en-US" sz="2400" dirty="0">
                <a:effectLst/>
                <a:latin typeface="Calibri" panose="020F0502020204030204" pitchFamily="34" charset="0"/>
                <a:cs typeface="Calibri" panose="020F0502020204030204" pitchFamily="34" charset="0"/>
              </a:rPr>
              <a:t>if other two are held constant)</a:t>
            </a:r>
            <a:endParaRPr lang="en-US" sz="2400" dirty="0">
              <a:latin typeface="Calibri" panose="020F0502020204030204" pitchFamily="34" charset="0"/>
              <a:cs typeface="Calibri" panose="020F0502020204030204" pitchFamily="34" charset="0"/>
            </a:endParaRPr>
          </a:p>
          <a:p>
            <a:endParaRPr lang="en-US" dirty="0"/>
          </a:p>
        </p:txBody>
      </p:sp>
      <p:pic>
        <p:nvPicPr>
          <p:cNvPr id="4" name="Picture 3">
            <a:extLst>
              <a:ext uri="{FF2B5EF4-FFF2-40B4-BE49-F238E27FC236}">
                <a16:creationId xmlns:a16="http://schemas.microsoft.com/office/drawing/2014/main" id="{6F0DE256-EF63-DEC8-9E11-A51C9149CD4F}"/>
              </a:ext>
            </a:extLst>
          </p:cNvPr>
          <p:cNvPicPr>
            <a:picLocks noChangeAspect="1"/>
          </p:cNvPicPr>
          <p:nvPr/>
        </p:nvPicPr>
        <p:blipFill>
          <a:blip r:embed="rId3"/>
          <a:stretch>
            <a:fillRect/>
          </a:stretch>
        </p:blipFill>
        <p:spPr>
          <a:xfrm>
            <a:off x="4495800" y="1905000"/>
            <a:ext cx="3655347" cy="3952875"/>
          </a:xfrm>
          <a:prstGeom prst="rect">
            <a:avLst/>
          </a:prstGeom>
        </p:spPr>
      </p:pic>
      <p:sp>
        <p:nvSpPr>
          <p:cNvPr id="5" name="TextBox 4">
            <a:extLst>
              <a:ext uri="{FF2B5EF4-FFF2-40B4-BE49-F238E27FC236}">
                <a16:creationId xmlns:a16="http://schemas.microsoft.com/office/drawing/2014/main" id="{12E2D403-3176-82DF-CF2D-DEF71BE87826}"/>
              </a:ext>
            </a:extLst>
          </p:cNvPr>
          <p:cNvSpPr txBox="1"/>
          <p:nvPr/>
        </p:nvSpPr>
        <p:spPr>
          <a:xfrm>
            <a:off x="895382" y="5928866"/>
            <a:ext cx="10856181" cy="1077218"/>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Scaling laws </a:t>
            </a:r>
            <a:r>
              <a:rPr lang="en-US" sz="2400" dirty="0">
                <a:effectLst/>
                <a:latin typeface="Calibri" panose="020F0502020204030204" pitchFamily="34" charset="0"/>
                <a:cs typeface="Calibri" panose="020F0502020204030204" pitchFamily="34" charset="0"/>
              </a:rPr>
              <a:t>can be used early in training to predict what the loss would be if we were to add more data or increase model size. </a:t>
            </a:r>
            <a:endParaRPr lang="en-US" sz="24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253345967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92B6B-D789-8AB9-D24C-E6B0335241E7}"/>
              </a:ext>
            </a:extLst>
          </p:cNvPr>
          <p:cNvSpPr>
            <a:spLocks noGrp="1"/>
          </p:cNvSpPr>
          <p:nvPr>
            <p:ph type="title"/>
          </p:nvPr>
        </p:nvSpPr>
        <p:spPr/>
        <p:txBody>
          <a:bodyPr/>
          <a:lstStyle/>
          <a:p>
            <a:r>
              <a:rPr lang="en-US" dirty="0"/>
              <a:t>Number of non-embedding parameters N</a:t>
            </a:r>
          </a:p>
        </p:txBody>
      </p:sp>
      <p:pic>
        <p:nvPicPr>
          <p:cNvPr id="4" name="Picture 3">
            <a:extLst>
              <a:ext uri="{FF2B5EF4-FFF2-40B4-BE49-F238E27FC236}">
                <a16:creationId xmlns:a16="http://schemas.microsoft.com/office/drawing/2014/main" id="{CC1EFFED-5447-FDAE-28E6-E94C25F50911}"/>
              </a:ext>
            </a:extLst>
          </p:cNvPr>
          <p:cNvPicPr>
            <a:picLocks noChangeAspect="1"/>
          </p:cNvPicPr>
          <p:nvPr/>
        </p:nvPicPr>
        <p:blipFill>
          <a:blip r:embed="rId2"/>
          <a:stretch>
            <a:fillRect/>
          </a:stretch>
        </p:blipFill>
        <p:spPr>
          <a:xfrm>
            <a:off x="2438400" y="2169150"/>
            <a:ext cx="6638212" cy="2139950"/>
          </a:xfrm>
          <a:prstGeom prst="rect">
            <a:avLst/>
          </a:prstGeom>
        </p:spPr>
      </p:pic>
      <p:sp>
        <p:nvSpPr>
          <p:cNvPr id="5" name="TextBox 4">
            <a:extLst>
              <a:ext uri="{FF2B5EF4-FFF2-40B4-BE49-F238E27FC236}">
                <a16:creationId xmlns:a16="http://schemas.microsoft.com/office/drawing/2014/main" id="{A7C7CC90-58B5-FFD8-1598-E2FF6047E7EF}"/>
              </a:ext>
            </a:extLst>
          </p:cNvPr>
          <p:cNvSpPr txBox="1"/>
          <p:nvPr/>
        </p:nvSpPr>
        <p:spPr>
          <a:xfrm>
            <a:off x="1097280" y="5094982"/>
            <a:ext cx="10243268" cy="1077218"/>
          </a:xfrm>
          <a:prstGeom prst="rect">
            <a:avLst/>
          </a:prstGeom>
          <a:noFill/>
        </p:spPr>
        <p:txBody>
          <a:bodyPr wrap="square" rtlCol="0">
            <a:spAutoFit/>
          </a:bodyPr>
          <a:lstStyle/>
          <a:p>
            <a:r>
              <a:rPr lang="en-US" sz="2400" dirty="0">
                <a:effectLst/>
                <a:latin typeface="Calibri" panose="020F0502020204030204" pitchFamily="34" charset="0"/>
                <a:cs typeface="Calibri" panose="020F0502020204030204" pitchFamily="34" charset="0"/>
              </a:rPr>
              <a:t>Thus GPT-3, with </a:t>
            </a:r>
            <a:r>
              <a:rPr lang="en-US" sz="2400" i="1" dirty="0">
                <a:effectLst/>
                <a:latin typeface="Calibri" panose="020F0502020204030204" pitchFamily="34" charset="0"/>
                <a:cs typeface="Calibri" panose="020F0502020204030204" pitchFamily="34" charset="0"/>
              </a:rPr>
              <a:t>n </a:t>
            </a:r>
            <a:r>
              <a:rPr lang="en-US" sz="2400" dirty="0">
                <a:effectLst/>
                <a:latin typeface="Calibri" panose="020F0502020204030204" pitchFamily="34" charset="0"/>
                <a:cs typeface="Calibri" panose="020F0502020204030204" pitchFamily="34" charset="0"/>
              </a:rPr>
              <a:t>= 96 layers and dimensionality </a:t>
            </a:r>
            <a:r>
              <a:rPr lang="en-US" sz="2400" i="1" dirty="0">
                <a:effectLst/>
                <a:latin typeface="Calibri" panose="020F0502020204030204" pitchFamily="34" charset="0"/>
                <a:cs typeface="Calibri" panose="020F0502020204030204" pitchFamily="34" charset="0"/>
              </a:rPr>
              <a:t>d </a:t>
            </a:r>
            <a:r>
              <a:rPr lang="en-US" sz="2400" dirty="0">
                <a:effectLst/>
                <a:latin typeface="Calibri" panose="020F0502020204030204" pitchFamily="34" charset="0"/>
                <a:cs typeface="Calibri" panose="020F0502020204030204" pitchFamily="34" charset="0"/>
              </a:rPr>
              <a:t>= 12288, has 12 × 96 × 122882 ≈ 175 billion parameters. </a:t>
            </a:r>
            <a:endParaRPr lang="en-US" sz="20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58737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2A3C997-061E-824E-BF89-420AC657D1F4}"/>
              </a:ext>
            </a:extLst>
          </p:cNvPr>
          <p:cNvSpPr/>
          <p:nvPr/>
        </p:nvSpPr>
        <p:spPr>
          <a:xfrm>
            <a:off x="914400" y="1066800"/>
            <a:ext cx="6096000" cy="4154984"/>
          </a:xfrm>
          <a:prstGeom prst="rect">
            <a:avLst/>
          </a:prstGeom>
        </p:spPr>
        <p:txBody>
          <a:bodyPr>
            <a:spAutoFit/>
          </a:bodyPr>
          <a:lstStyle/>
          <a:p>
            <a:r>
              <a:rPr lang="en-US" sz="2400" dirty="0">
                <a:solidFill>
                  <a:srgbClr val="1A1A1A"/>
                </a:solidFill>
                <a:latin typeface="Blanco OSF"/>
              </a:rPr>
              <a:t>“Suppose you want to be really good at predicting the next word. If you want to be </a:t>
            </a:r>
            <a:r>
              <a:rPr lang="en-US" sz="2400" i="1" dirty="0">
                <a:solidFill>
                  <a:srgbClr val="1A1A1A"/>
                </a:solidFill>
                <a:latin typeface="Blanco OSF"/>
              </a:rPr>
              <a:t>really</a:t>
            </a:r>
            <a:r>
              <a:rPr lang="en-US" sz="2400" dirty="0">
                <a:solidFill>
                  <a:srgbClr val="1A1A1A"/>
                </a:solidFill>
                <a:latin typeface="Blanco OSF"/>
              </a:rPr>
              <a:t> good, you have to understand what’s being said. That’s the only way. So by training something to be really good at predicting the next word, you’re actually forcing it to understand. Yes, it’s ‘autocomplete’—but you didn’t think through what it means to have a really good autocomplete.”</a:t>
            </a:r>
          </a:p>
          <a:p>
            <a:endParaRPr lang="en-US" sz="2400" dirty="0">
              <a:solidFill>
                <a:srgbClr val="1A1A1A"/>
              </a:solidFill>
              <a:latin typeface="Blanco OSF"/>
            </a:endParaRPr>
          </a:p>
          <a:p>
            <a:r>
              <a:rPr lang="en-US" sz="2400" dirty="0">
                <a:solidFill>
                  <a:srgbClr val="1A1A1A"/>
                </a:solidFill>
                <a:latin typeface="Blanco OSF"/>
              </a:rPr>
              <a:t>-- Geoffrey Hinton, 2023</a:t>
            </a:r>
            <a:endParaRPr lang="en-US" sz="2400" dirty="0"/>
          </a:p>
        </p:txBody>
      </p:sp>
      <p:pic>
        <p:nvPicPr>
          <p:cNvPr id="6" name="Picture 5">
            <a:extLst>
              <a:ext uri="{FF2B5EF4-FFF2-40B4-BE49-F238E27FC236}">
                <a16:creationId xmlns:a16="http://schemas.microsoft.com/office/drawing/2014/main" id="{956771D0-8C18-C142-8D43-6543ECFA6108}"/>
              </a:ext>
            </a:extLst>
          </p:cNvPr>
          <p:cNvPicPr>
            <a:picLocks noChangeAspect="1"/>
          </p:cNvPicPr>
          <p:nvPr/>
        </p:nvPicPr>
        <p:blipFill>
          <a:blip r:embed="rId2"/>
          <a:stretch>
            <a:fillRect/>
          </a:stretch>
        </p:blipFill>
        <p:spPr>
          <a:xfrm>
            <a:off x="7543800" y="1066800"/>
            <a:ext cx="4038600" cy="2271713"/>
          </a:xfrm>
          <a:prstGeom prst="rect">
            <a:avLst/>
          </a:prstGeom>
        </p:spPr>
      </p:pic>
    </p:spTree>
    <p:extLst>
      <p:ext uri="{BB962C8B-B14F-4D97-AF65-F5344CB8AC3E}">
        <p14:creationId xmlns:p14="http://schemas.microsoft.com/office/powerpoint/2010/main" val="137736336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8BE7C-D3C6-CF49-B362-1A98D47822E3}"/>
              </a:ext>
            </a:extLst>
          </p:cNvPr>
          <p:cNvSpPr>
            <a:spLocks noGrp="1"/>
          </p:cNvSpPr>
          <p:nvPr>
            <p:ph type="title"/>
          </p:nvPr>
        </p:nvSpPr>
        <p:spPr>
          <a:xfrm>
            <a:off x="679858" y="-156638"/>
            <a:ext cx="10058400" cy="907196"/>
          </a:xfrm>
        </p:spPr>
        <p:txBody>
          <a:bodyPr/>
          <a:lstStyle/>
          <a:p>
            <a:r>
              <a:rPr lang="en-US" dirty="0"/>
              <a:t>KV Cache</a:t>
            </a:r>
          </a:p>
        </p:txBody>
      </p:sp>
      <p:sp>
        <p:nvSpPr>
          <p:cNvPr id="10" name="Content Placeholder 9">
            <a:extLst>
              <a:ext uri="{FF2B5EF4-FFF2-40B4-BE49-F238E27FC236}">
                <a16:creationId xmlns:a16="http://schemas.microsoft.com/office/drawing/2014/main" id="{DA54DA6A-B9F7-41A4-014A-855FF62496F4}"/>
              </a:ext>
            </a:extLst>
          </p:cNvPr>
          <p:cNvSpPr>
            <a:spLocks noGrp="1"/>
          </p:cNvSpPr>
          <p:nvPr>
            <p:ph idx="1"/>
          </p:nvPr>
        </p:nvSpPr>
        <p:spPr>
          <a:xfrm>
            <a:off x="1097285" y="1600200"/>
            <a:ext cx="10561315" cy="4572000"/>
          </a:xfrm>
        </p:spPr>
        <p:txBody>
          <a:bodyPr>
            <a:normAutofit lnSpcReduction="10000"/>
          </a:bodyPr>
          <a:lstStyle/>
          <a:p>
            <a:r>
              <a:rPr lang="en-US" dirty="0">
                <a:latin typeface="Calibri" panose="020F0502020204030204" pitchFamily="34" charset="0"/>
                <a:cs typeface="Calibri" panose="020F0502020204030204" pitchFamily="34" charset="0"/>
              </a:rPr>
              <a:t>In training, we can compute attention very efficiently in parallel:</a:t>
            </a: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But not at inference! We </a:t>
            </a:r>
            <a:r>
              <a:rPr lang="en-US" dirty="0">
                <a:effectLst/>
                <a:latin typeface="Calibri" panose="020F0502020204030204" pitchFamily="34" charset="0"/>
                <a:cs typeface="Calibri" panose="020F0502020204030204" pitchFamily="34" charset="0"/>
              </a:rPr>
              <a:t>generate the next tokens </a:t>
            </a:r>
            <a:r>
              <a:rPr lang="en-US" b="1" dirty="0">
                <a:effectLst/>
                <a:latin typeface="Calibri" panose="020F0502020204030204" pitchFamily="34" charset="0"/>
                <a:cs typeface="Calibri" panose="020F0502020204030204" pitchFamily="34" charset="0"/>
              </a:rPr>
              <a:t>one at a time</a:t>
            </a:r>
            <a:r>
              <a:rPr lang="en-US" b="1" dirty="0">
                <a:latin typeface="Calibri" panose="020F0502020204030204" pitchFamily="34" charset="0"/>
                <a:cs typeface="Calibri" panose="020F0502020204030204" pitchFamily="34" charset="0"/>
              </a:rPr>
              <a:t>!</a:t>
            </a:r>
            <a:endParaRPr lang="en-US" dirty="0">
              <a:effectLst/>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For a new token x, need to multiply by </a:t>
            </a:r>
            <a:r>
              <a:rPr lang="en-US" dirty="0">
                <a:effectLst/>
                <a:latin typeface="Calibri" panose="020F0502020204030204" pitchFamily="34" charset="0"/>
                <a:cs typeface="Calibri" panose="020F0502020204030204" pitchFamily="34" charset="0"/>
              </a:rPr>
              <a:t>W</a:t>
            </a:r>
            <a:r>
              <a:rPr lang="en-US" baseline="30000" dirty="0">
                <a:effectLst/>
                <a:latin typeface="Calibri" panose="020F0502020204030204" pitchFamily="34" charset="0"/>
                <a:cs typeface="Calibri" panose="020F0502020204030204" pitchFamily="34" charset="0"/>
              </a:rPr>
              <a:t>Q</a:t>
            </a:r>
            <a:r>
              <a:rPr lang="en-US" dirty="0">
                <a:effectLst/>
                <a:latin typeface="Calibri" panose="020F0502020204030204" pitchFamily="34" charset="0"/>
                <a:cs typeface="Calibri" panose="020F0502020204030204" pitchFamily="34" charset="0"/>
              </a:rPr>
              <a:t>, W</a:t>
            </a:r>
            <a:r>
              <a:rPr lang="en-US" baseline="30000" dirty="0">
                <a:effectLst/>
                <a:latin typeface="Calibri" panose="020F0502020204030204" pitchFamily="34" charset="0"/>
                <a:cs typeface="Calibri" panose="020F0502020204030204" pitchFamily="34" charset="0"/>
              </a:rPr>
              <a:t>K</a:t>
            </a:r>
            <a:r>
              <a:rPr lang="en-US" dirty="0">
                <a:effectLst/>
                <a:latin typeface="Calibri" panose="020F0502020204030204" pitchFamily="34" charset="0"/>
                <a:cs typeface="Calibri" panose="020F0502020204030204" pitchFamily="34" charset="0"/>
              </a:rPr>
              <a:t>, and W</a:t>
            </a:r>
            <a:r>
              <a:rPr lang="en-US" baseline="30000" dirty="0">
                <a:effectLst/>
                <a:latin typeface="Calibri" panose="020F0502020204030204" pitchFamily="34" charset="0"/>
                <a:cs typeface="Calibri" panose="020F0502020204030204" pitchFamily="34" charset="0"/>
              </a:rPr>
              <a:t>V</a:t>
            </a:r>
            <a:r>
              <a:rPr lang="en-US" dirty="0">
                <a:effectLst/>
                <a:latin typeface="Calibri" panose="020F0502020204030204" pitchFamily="34" charset="0"/>
                <a:cs typeface="Calibri" panose="020F0502020204030204" pitchFamily="34" charset="0"/>
              </a:rPr>
              <a:t> to get query, key, values</a:t>
            </a:r>
          </a:p>
          <a:p>
            <a:r>
              <a:rPr lang="en-US" dirty="0">
                <a:effectLst/>
                <a:latin typeface="Calibri" panose="020F0502020204030204" pitchFamily="34" charset="0"/>
                <a:cs typeface="Calibri" panose="020F0502020204030204" pitchFamily="34" charset="0"/>
              </a:rPr>
              <a:t>But don't want to </a:t>
            </a:r>
            <a:r>
              <a:rPr lang="en-US" b="1" dirty="0">
                <a:effectLst/>
                <a:latin typeface="Calibri" panose="020F0502020204030204" pitchFamily="34" charset="0"/>
                <a:cs typeface="Calibri" panose="020F0502020204030204" pitchFamily="34" charset="0"/>
              </a:rPr>
              <a:t>recompute</a:t>
            </a:r>
            <a:r>
              <a:rPr lang="en-US" dirty="0">
                <a:effectLst/>
                <a:latin typeface="Calibri" panose="020F0502020204030204" pitchFamily="34" charset="0"/>
                <a:cs typeface="Calibri" panose="020F0502020204030204" pitchFamily="34" charset="0"/>
              </a:rPr>
              <a:t> the key and value vectors for all the </a:t>
            </a:r>
            <a:r>
              <a:rPr lang="en-US" b="0" dirty="0">
                <a:effectLst/>
                <a:latin typeface="Calibri" panose="020F0502020204030204" pitchFamily="34" charset="0"/>
                <a:cs typeface="Calibri" panose="020F0502020204030204" pitchFamily="34" charset="0"/>
              </a:rPr>
              <a:t>prior </a:t>
            </a:r>
            <a:r>
              <a:rPr lang="en-US" dirty="0">
                <a:effectLst/>
                <a:latin typeface="Calibri" panose="020F0502020204030204" pitchFamily="34" charset="0"/>
                <a:cs typeface="Calibri" panose="020F0502020204030204" pitchFamily="34" charset="0"/>
              </a:rPr>
              <a:t>tokens x</a:t>
            </a:r>
            <a:r>
              <a:rPr lang="en-US" baseline="-25000" dirty="0">
                <a:effectLst/>
                <a:latin typeface="Calibri" panose="020F0502020204030204" pitchFamily="34" charset="0"/>
                <a:cs typeface="Calibri" panose="020F0502020204030204" pitchFamily="34" charset="0"/>
              </a:rPr>
              <a:t>&lt;</a:t>
            </a:r>
            <a:r>
              <a:rPr lang="en-US" i="1" baseline="-25000" dirty="0" err="1">
                <a:effectLst/>
                <a:latin typeface="Calibri" panose="020F0502020204030204" pitchFamily="34" charset="0"/>
                <a:cs typeface="Calibri" panose="020F0502020204030204" pitchFamily="34" charset="0"/>
              </a:rPr>
              <a:t>i</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Instead, </a:t>
            </a:r>
            <a:r>
              <a:rPr lang="en-US" dirty="0">
                <a:effectLst/>
                <a:latin typeface="Calibri" panose="020F0502020204030204" pitchFamily="34" charset="0"/>
                <a:cs typeface="Calibri" panose="020F0502020204030204" pitchFamily="34" charset="0"/>
              </a:rPr>
              <a:t> store key and value vectors in memory in the </a:t>
            </a:r>
            <a:r>
              <a:rPr lang="en-US" b="0" dirty="0">
                <a:effectLst/>
                <a:latin typeface="Calibri" panose="020F0502020204030204" pitchFamily="34" charset="0"/>
                <a:cs typeface="Calibri" panose="020F0502020204030204" pitchFamily="34" charset="0"/>
              </a:rPr>
              <a:t>KV cache</a:t>
            </a:r>
            <a:r>
              <a:rPr lang="en-US" dirty="0">
                <a:effectLst/>
                <a:latin typeface="Calibri" panose="020F0502020204030204" pitchFamily="34" charset="0"/>
                <a:cs typeface="Calibri" panose="020F0502020204030204" pitchFamily="34" charset="0"/>
              </a:rPr>
              <a:t>, and then we can just grab them from the cache </a:t>
            </a:r>
            <a:endParaRPr lang="en-US" dirty="0">
              <a:latin typeface="Calibri" panose="020F0502020204030204" pitchFamily="34" charset="0"/>
              <a:cs typeface="Calibri" panose="020F0502020204030204" pitchFamily="34" charset="0"/>
            </a:endParaRPr>
          </a:p>
          <a:p>
            <a:endParaRPr lang="en-US" dirty="0"/>
          </a:p>
          <a:p>
            <a:endParaRPr lang="en-US" dirty="0"/>
          </a:p>
          <a:p>
            <a:endParaRPr lang="en-US" dirty="0"/>
          </a:p>
        </p:txBody>
      </p:sp>
      <p:pic>
        <p:nvPicPr>
          <p:cNvPr id="11" name="Picture 10">
            <a:extLst>
              <a:ext uri="{FF2B5EF4-FFF2-40B4-BE49-F238E27FC236}">
                <a16:creationId xmlns:a16="http://schemas.microsoft.com/office/drawing/2014/main" id="{D46048F3-EA22-F57F-2078-BD06DF704FD1}"/>
              </a:ext>
            </a:extLst>
          </p:cNvPr>
          <p:cNvPicPr>
            <a:picLocks noChangeAspect="1"/>
          </p:cNvPicPr>
          <p:nvPr/>
        </p:nvPicPr>
        <p:blipFill>
          <a:blip r:embed="rId2"/>
          <a:stretch>
            <a:fillRect/>
          </a:stretch>
        </p:blipFill>
        <p:spPr>
          <a:xfrm>
            <a:off x="3962400" y="2057400"/>
            <a:ext cx="3837517" cy="933450"/>
          </a:xfrm>
          <a:prstGeom prst="rect">
            <a:avLst/>
          </a:prstGeom>
        </p:spPr>
      </p:pic>
    </p:spTree>
    <p:extLst>
      <p:ext uri="{BB962C8B-B14F-4D97-AF65-F5344CB8AC3E}">
        <p14:creationId xmlns:p14="http://schemas.microsoft.com/office/powerpoint/2010/main" val="403506300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8BE7C-D3C6-CF49-B362-1A98D47822E3}"/>
              </a:ext>
            </a:extLst>
          </p:cNvPr>
          <p:cNvSpPr>
            <a:spLocks noGrp="1"/>
          </p:cNvSpPr>
          <p:nvPr>
            <p:ph type="title"/>
          </p:nvPr>
        </p:nvSpPr>
        <p:spPr>
          <a:xfrm>
            <a:off x="679858" y="-156638"/>
            <a:ext cx="10058400" cy="907196"/>
          </a:xfrm>
        </p:spPr>
        <p:txBody>
          <a:bodyPr/>
          <a:lstStyle/>
          <a:p>
            <a:r>
              <a:rPr lang="en-US" dirty="0"/>
              <a:t>KV Cache</a:t>
            </a:r>
          </a:p>
        </p:txBody>
      </p:sp>
      <p:pic>
        <p:nvPicPr>
          <p:cNvPr id="4" name="Picture 3">
            <a:extLst>
              <a:ext uri="{FF2B5EF4-FFF2-40B4-BE49-F238E27FC236}">
                <a16:creationId xmlns:a16="http://schemas.microsoft.com/office/drawing/2014/main" id="{C881A43B-EE1A-D8E4-2F1F-A00B9C49BE84}"/>
              </a:ext>
            </a:extLst>
          </p:cNvPr>
          <p:cNvPicPr>
            <a:picLocks noChangeAspect="1"/>
          </p:cNvPicPr>
          <p:nvPr/>
        </p:nvPicPr>
        <p:blipFill>
          <a:blip r:embed="rId3"/>
          <a:stretch>
            <a:fillRect/>
          </a:stretch>
        </p:blipFill>
        <p:spPr>
          <a:xfrm>
            <a:off x="7768790" y="750557"/>
            <a:ext cx="1067688" cy="2761263"/>
          </a:xfrm>
          <a:prstGeom prst="rect">
            <a:avLst/>
          </a:prstGeom>
        </p:spPr>
      </p:pic>
      <p:pic>
        <p:nvPicPr>
          <p:cNvPr id="5" name="Picture 4">
            <a:extLst>
              <a:ext uri="{FF2B5EF4-FFF2-40B4-BE49-F238E27FC236}">
                <a16:creationId xmlns:a16="http://schemas.microsoft.com/office/drawing/2014/main" id="{1CE1A55C-0DCC-1D45-8818-6948A6051318}"/>
              </a:ext>
            </a:extLst>
          </p:cNvPr>
          <p:cNvPicPr>
            <a:picLocks noChangeAspect="1"/>
          </p:cNvPicPr>
          <p:nvPr/>
        </p:nvPicPr>
        <p:blipFill>
          <a:blip r:embed="rId4"/>
          <a:stretch>
            <a:fillRect/>
          </a:stretch>
        </p:blipFill>
        <p:spPr>
          <a:xfrm>
            <a:off x="9337924" y="750557"/>
            <a:ext cx="1075998" cy="2782752"/>
          </a:xfrm>
          <a:prstGeom prst="rect">
            <a:avLst/>
          </a:prstGeom>
        </p:spPr>
      </p:pic>
      <p:pic>
        <p:nvPicPr>
          <p:cNvPr id="6" name="Picture 5">
            <a:extLst>
              <a:ext uri="{FF2B5EF4-FFF2-40B4-BE49-F238E27FC236}">
                <a16:creationId xmlns:a16="http://schemas.microsoft.com/office/drawing/2014/main" id="{51D2AC67-2762-355B-6D5D-03B88FF14C18}"/>
              </a:ext>
            </a:extLst>
          </p:cNvPr>
          <p:cNvPicPr>
            <a:picLocks noChangeAspect="1"/>
          </p:cNvPicPr>
          <p:nvPr/>
        </p:nvPicPr>
        <p:blipFill>
          <a:blip r:embed="rId5"/>
          <a:srcRect l="9442"/>
          <a:stretch/>
        </p:blipFill>
        <p:spPr>
          <a:xfrm>
            <a:off x="1453742" y="598129"/>
            <a:ext cx="6136748" cy="2878991"/>
          </a:xfrm>
          <a:prstGeom prst="rect">
            <a:avLst/>
          </a:prstGeom>
        </p:spPr>
      </p:pic>
    </p:spTree>
    <p:extLst>
      <p:ext uri="{BB962C8B-B14F-4D97-AF65-F5344CB8AC3E}">
        <p14:creationId xmlns:p14="http://schemas.microsoft.com/office/powerpoint/2010/main" val="27189327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C69C9C-C747-1324-66E0-3D70EC48B4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3333FA-EB01-99FD-A21B-A03A68923F94}"/>
              </a:ext>
            </a:extLst>
          </p:cNvPr>
          <p:cNvSpPr>
            <a:spLocks noGrp="1"/>
          </p:cNvSpPr>
          <p:nvPr>
            <p:ph type="title"/>
          </p:nvPr>
        </p:nvSpPr>
        <p:spPr>
          <a:xfrm>
            <a:off x="679858" y="-156638"/>
            <a:ext cx="10058400" cy="907196"/>
          </a:xfrm>
        </p:spPr>
        <p:txBody>
          <a:bodyPr/>
          <a:lstStyle/>
          <a:p>
            <a:r>
              <a:rPr lang="en-US" dirty="0"/>
              <a:t>KV Cache</a:t>
            </a:r>
          </a:p>
        </p:txBody>
      </p:sp>
      <p:pic>
        <p:nvPicPr>
          <p:cNvPr id="8" name="Content Placeholder 7">
            <a:extLst>
              <a:ext uri="{FF2B5EF4-FFF2-40B4-BE49-F238E27FC236}">
                <a16:creationId xmlns:a16="http://schemas.microsoft.com/office/drawing/2014/main" id="{407CEEEF-F408-171D-16DF-677CDDF268D0}"/>
              </a:ext>
            </a:extLst>
          </p:cNvPr>
          <p:cNvPicPr>
            <a:picLocks noGrp="1" noChangeAspect="1"/>
          </p:cNvPicPr>
          <p:nvPr>
            <p:ph idx="1"/>
          </p:nvPr>
        </p:nvPicPr>
        <p:blipFill>
          <a:blip r:embed="rId3"/>
          <a:stretch>
            <a:fillRect/>
          </a:stretch>
        </p:blipFill>
        <p:spPr>
          <a:xfrm>
            <a:off x="1494490" y="3867525"/>
            <a:ext cx="9067800" cy="2878992"/>
          </a:xfrm>
        </p:spPr>
      </p:pic>
      <p:pic>
        <p:nvPicPr>
          <p:cNvPr id="4" name="Picture 3">
            <a:extLst>
              <a:ext uri="{FF2B5EF4-FFF2-40B4-BE49-F238E27FC236}">
                <a16:creationId xmlns:a16="http://schemas.microsoft.com/office/drawing/2014/main" id="{31279BBD-D492-1EA8-A10E-31CC84C71F3C}"/>
              </a:ext>
            </a:extLst>
          </p:cNvPr>
          <p:cNvPicPr>
            <a:picLocks noChangeAspect="1"/>
          </p:cNvPicPr>
          <p:nvPr/>
        </p:nvPicPr>
        <p:blipFill>
          <a:blip r:embed="rId4"/>
          <a:stretch>
            <a:fillRect/>
          </a:stretch>
        </p:blipFill>
        <p:spPr>
          <a:xfrm>
            <a:off x="7768790" y="750557"/>
            <a:ext cx="1067688" cy="2761263"/>
          </a:xfrm>
          <a:prstGeom prst="rect">
            <a:avLst/>
          </a:prstGeom>
        </p:spPr>
      </p:pic>
      <p:pic>
        <p:nvPicPr>
          <p:cNvPr id="5" name="Picture 4">
            <a:extLst>
              <a:ext uri="{FF2B5EF4-FFF2-40B4-BE49-F238E27FC236}">
                <a16:creationId xmlns:a16="http://schemas.microsoft.com/office/drawing/2014/main" id="{00841234-02F1-489F-B54A-DA3C2C299485}"/>
              </a:ext>
            </a:extLst>
          </p:cNvPr>
          <p:cNvPicPr>
            <a:picLocks noChangeAspect="1"/>
          </p:cNvPicPr>
          <p:nvPr/>
        </p:nvPicPr>
        <p:blipFill>
          <a:blip r:embed="rId5"/>
          <a:stretch>
            <a:fillRect/>
          </a:stretch>
        </p:blipFill>
        <p:spPr>
          <a:xfrm>
            <a:off x="9337924" y="750557"/>
            <a:ext cx="1075998" cy="2782752"/>
          </a:xfrm>
          <a:prstGeom prst="rect">
            <a:avLst/>
          </a:prstGeom>
        </p:spPr>
      </p:pic>
      <p:pic>
        <p:nvPicPr>
          <p:cNvPr id="6" name="Picture 5">
            <a:extLst>
              <a:ext uri="{FF2B5EF4-FFF2-40B4-BE49-F238E27FC236}">
                <a16:creationId xmlns:a16="http://schemas.microsoft.com/office/drawing/2014/main" id="{AF83C59F-5A0F-9781-4653-D60E69B2EC17}"/>
              </a:ext>
            </a:extLst>
          </p:cNvPr>
          <p:cNvPicPr>
            <a:picLocks noChangeAspect="1"/>
          </p:cNvPicPr>
          <p:nvPr/>
        </p:nvPicPr>
        <p:blipFill>
          <a:blip r:embed="rId6"/>
          <a:srcRect l="9442"/>
          <a:stretch/>
        </p:blipFill>
        <p:spPr>
          <a:xfrm>
            <a:off x="1453742" y="598129"/>
            <a:ext cx="6136748" cy="2878991"/>
          </a:xfrm>
          <a:prstGeom prst="rect">
            <a:avLst/>
          </a:prstGeom>
        </p:spPr>
      </p:pic>
    </p:spTree>
    <p:extLst>
      <p:ext uri="{BB962C8B-B14F-4D97-AF65-F5344CB8AC3E}">
        <p14:creationId xmlns:p14="http://schemas.microsoft.com/office/powerpoint/2010/main" val="12259850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D2B6A7F-A44C-49C7-BF0E-0935FBCE080B}"/>
              </a:ext>
            </a:extLst>
          </p:cNvPr>
          <p:cNvSpPr>
            <a:spLocks noGrp="1"/>
          </p:cNvSpPr>
          <p:nvPr>
            <p:ph type="title"/>
          </p:nvPr>
        </p:nvSpPr>
        <p:spPr/>
        <p:txBody>
          <a:bodyPr/>
          <a:lstStyle/>
          <a:p>
            <a:r>
              <a:rPr lang="en-US" dirty="0"/>
              <a:t>Parameter-Efficient Finetuning</a:t>
            </a:r>
          </a:p>
        </p:txBody>
      </p:sp>
      <p:sp>
        <p:nvSpPr>
          <p:cNvPr id="6" name="Content Placeholder 5">
            <a:extLst>
              <a:ext uri="{FF2B5EF4-FFF2-40B4-BE49-F238E27FC236}">
                <a16:creationId xmlns:a16="http://schemas.microsoft.com/office/drawing/2014/main" id="{82152458-541B-5F13-D719-603A8C951253}"/>
              </a:ext>
            </a:extLst>
          </p:cNvPr>
          <p:cNvSpPr>
            <a:spLocks noGrp="1"/>
          </p:cNvSpPr>
          <p:nvPr>
            <p:ph idx="1"/>
          </p:nvPr>
        </p:nvSpPr>
        <p:spPr>
          <a:xfrm>
            <a:off x="1097285" y="1600200"/>
            <a:ext cx="10058401" cy="5257800"/>
          </a:xfrm>
        </p:spPr>
        <p:txBody>
          <a:bodyPr>
            <a:normAutofit/>
          </a:bodyPr>
          <a:lstStyle/>
          <a:p>
            <a:r>
              <a:rPr lang="en-US" dirty="0">
                <a:effectLst/>
                <a:latin typeface="Calibri" panose="020F0502020204030204" pitchFamily="34" charset="0"/>
                <a:cs typeface="Calibri" panose="020F0502020204030204" pitchFamily="34" charset="0"/>
              </a:rPr>
              <a:t>Adapting </a:t>
            </a:r>
            <a:r>
              <a:rPr lang="en-US" dirty="0">
                <a:latin typeface="Calibri" panose="020F0502020204030204" pitchFamily="34" charset="0"/>
                <a:cs typeface="Calibri" panose="020F0502020204030204" pitchFamily="34" charset="0"/>
              </a:rPr>
              <a:t>to a new domain by c</a:t>
            </a:r>
            <a:r>
              <a:rPr lang="en-US" dirty="0">
                <a:effectLst/>
                <a:latin typeface="Calibri" panose="020F0502020204030204" pitchFamily="34" charset="0"/>
                <a:cs typeface="Calibri" panose="020F0502020204030204" pitchFamily="34" charset="0"/>
              </a:rPr>
              <a:t>ontinued pretraining (finetuning) is a problem with huge LLMs.</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E</a:t>
            </a:r>
            <a:r>
              <a:rPr lang="en-US" dirty="0">
                <a:effectLst/>
                <a:latin typeface="Calibri" panose="020F0502020204030204" pitchFamily="34" charset="0"/>
                <a:cs typeface="Calibri" panose="020F0502020204030204" pitchFamily="34" charset="0"/>
              </a:rPr>
              <a:t>normous numbers of parameters to train </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E</a:t>
            </a:r>
            <a:r>
              <a:rPr lang="en-US" dirty="0">
                <a:effectLst/>
                <a:latin typeface="Calibri" panose="020F0502020204030204" pitchFamily="34" charset="0"/>
                <a:cs typeface="Calibri" panose="020F0502020204030204" pitchFamily="34" charset="0"/>
              </a:rPr>
              <a:t>ach pass of batch gradient descent has to backpropagate through many many huge layers. </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E</a:t>
            </a:r>
            <a:r>
              <a:rPr lang="en-US" dirty="0">
                <a:effectLst/>
                <a:latin typeface="Calibri" panose="020F0502020204030204" pitchFamily="34" charset="0"/>
                <a:cs typeface="Calibri" panose="020F0502020204030204" pitchFamily="34" charset="0"/>
              </a:rPr>
              <a:t>xpensive in processing power, in memory, and in time. </a:t>
            </a:r>
            <a:endParaRPr lang="en-US" dirty="0">
              <a:latin typeface="Calibri" panose="020F0502020204030204" pitchFamily="34" charset="0"/>
              <a:cs typeface="Calibri" panose="020F0502020204030204" pitchFamily="34" charset="0"/>
            </a:endParaRPr>
          </a:p>
          <a:p>
            <a:pPr marL="0" indent="0"/>
            <a:r>
              <a:rPr lang="en-US" b="0" dirty="0">
                <a:effectLst/>
                <a:latin typeface="Calibri" panose="020F0502020204030204" pitchFamily="34" charset="0"/>
                <a:cs typeface="Calibri" panose="020F0502020204030204" pitchFamily="34" charset="0"/>
              </a:rPr>
              <a:t>Instead, </a:t>
            </a:r>
            <a:r>
              <a:rPr lang="en-US" b="1" dirty="0">
                <a:effectLst/>
                <a:latin typeface="Calibri" panose="020F0502020204030204" pitchFamily="34" charset="0"/>
                <a:cs typeface="Calibri" panose="020F0502020204030204" pitchFamily="34" charset="0"/>
              </a:rPr>
              <a:t>parameter-efficient fine tuning </a:t>
            </a:r>
            <a:r>
              <a:rPr lang="en-US" b="0" dirty="0">
                <a:effectLst/>
                <a:latin typeface="Calibri" panose="020F0502020204030204" pitchFamily="34" charset="0"/>
                <a:cs typeface="Calibri" panose="020F0502020204030204" pitchFamily="34" charset="0"/>
              </a:rPr>
              <a:t>(PEFT</a:t>
            </a:r>
            <a:r>
              <a:rPr lang="en-US" b="0" dirty="0">
                <a:latin typeface="Calibri" panose="020F0502020204030204" pitchFamily="34" charset="0"/>
                <a:cs typeface="Calibri" panose="020F0502020204030204" pitchFamily="34" charset="0"/>
              </a:rPr>
              <a:t>)</a:t>
            </a:r>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E</a:t>
            </a:r>
            <a:r>
              <a:rPr lang="en-US" dirty="0">
                <a:effectLst/>
                <a:latin typeface="Calibri" panose="020F0502020204030204" pitchFamily="34" charset="0"/>
                <a:cs typeface="Calibri" panose="020F0502020204030204" pitchFamily="34" charset="0"/>
              </a:rPr>
              <a:t>fficiently select a subset of parameters to update when finetuning.</a:t>
            </a:r>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E.g., freeze some of the parameters (don’t change them), </a:t>
            </a: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And only update some a few parameters. </a:t>
            </a:r>
            <a:endParaRPr lang="en-US" sz="4000" dirty="0">
              <a:latin typeface="Calibri" panose="020F0502020204030204" pitchFamily="34" charset="0"/>
              <a:cs typeface="Calibri" panose="020F0502020204030204" pitchFamily="34" charset="0"/>
            </a:endParaRP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188793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FFDE4-36DC-6389-0BE3-C5018C964DAC}"/>
              </a:ext>
            </a:extLst>
          </p:cNvPr>
          <p:cNvSpPr>
            <a:spLocks noGrp="1"/>
          </p:cNvSpPr>
          <p:nvPr>
            <p:ph type="title"/>
          </p:nvPr>
        </p:nvSpPr>
        <p:spPr/>
        <p:txBody>
          <a:bodyPr/>
          <a:lstStyle/>
          <a:p>
            <a:r>
              <a:rPr lang="en-US" dirty="0" err="1"/>
              <a:t>LoRA</a:t>
            </a:r>
            <a:r>
              <a:rPr lang="en-US" dirty="0"/>
              <a:t> (Low-Rank Adaptation)</a:t>
            </a:r>
          </a:p>
        </p:txBody>
      </p:sp>
      <p:sp>
        <p:nvSpPr>
          <p:cNvPr id="3" name="Content Placeholder 2">
            <a:extLst>
              <a:ext uri="{FF2B5EF4-FFF2-40B4-BE49-F238E27FC236}">
                <a16:creationId xmlns:a16="http://schemas.microsoft.com/office/drawing/2014/main" id="{1AA6C6A0-EA1A-B336-CF30-AF46D9ED3B28}"/>
              </a:ext>
            </a:extLst>
          </p:cNvPr>
          <p:cNvSpPr>
            <a:spLocks noGrp="1"/>
          </p:cNvSpPr>
          <p:nvPr>
            <p:ph idx="1"/>
          </p:nvPr>
        </p:nvSpPr>
        <p:spPr/>
        <p:txBody>
          <a:bodyPr/>
          <a:lstStyle/>
          <a:p>
            <a:pPr marL="571500" indent="-571500">
              <a:buFont typeface="Arial" panose="020B0604020202020204" pitchFamily="34" charset="0"/>
              <a:buChar char="•"/>
            </a:pPr>
            <a:r>
              <a:rPr lang="en-US" sz="3600" dirty="0">
                <a:latin typeface="Calibri" panose="020F0502020204030204" pitchFamily="34" charset="0"/>
                <a:cs typeface="Calibri" panose="020F0502020204030204" pitchFamily="34" charset="0"/>
              </a:rPr>
              <a:t>T</a:t>
            </a:r>
            <a:r>
              <a:rPr lang="en-US" sz="3600" dirty="0">
                <a:effectLst/>
                <a:latin typeface="Calibri" panose="020F0502020204030204" pitchFamily="34" charset="0"/>
                <a:cs typeface="Calibri" panose="020F0502020204030204" pitchFamily="34" charset="0"/>
              </a:rPr>
              <a:t>ransformers have many dense matrix multiply layers</a:t>
            </a:r>
          </a:p>
          <a:p>
            <a:pPr marL="968345" lvl="1" indent="-571500">
              <a:buFont typeface="Arial" panose="020B0604020202020204" pitchFamily="34" charset="0"/>
              <a:buChar char="•"/>
            </a:pPr>
            <a:r>
              <a:rPr lang="en-US" sz="3200" dirty="0">
                <a:effectLst/>
                <a:latin typeface="Calibri" panose="020F0502020204030204" pitchFamily="34" charset="0"/>
                <a:cs typeface="Calibri" panose="020F0502020204030204" pitchFamily="34" charset="0"/>
              </a:rPr>
              <a:t>Like </a:t>
            </a:r>
            <a:r>
              <a:rPr lang="en-US" sz="3200" b="1" dirty="0">
                <a:effectLst/>
                <a:latin typeface="Calibri" panose="020F0502020204030204" pitchFamily="34" charset="0"/>
                <a:cs typeface="Calibri" panose="020F0502020204030204" pitchFamily="34" charset="0"/>
              </a:rPr>
              <a:t>W</a:t>
            </a:r>
            <a:r>
              <a:rPr lang="en-US" sz="3200" b="1" baseline="30000" dirty="0">
                <a:effectLst/>
                <a:latin typeface="Calibri" panose="020F0502020204030204" pitchFamily="34" charset="0"/>
                <a:cs typeface="Calibri" panose="020F0502020204030204" pitchFamily="34" charset="0"/>
              </a:rPr>
              <a:t>Q</a:t>
            </a:r>
            <a:r>
              <a:rPr lang="en-US" sz="3200" dirty="0">
                <a:effectLst/>
                <a:latin typeface="Calibri" panose="020F0502020204030204" pitchFamily="34" charset="0"/>
                <a:cs typeface="Calibri" panose="020F0502020204030204" pitchFamily="34" charset="0"/>
              </a:rPr>
              <a:t>, </a:t>
            </a:r>
            <a:r>
              <a:rPr lang="en-US" sz="3200" b="1" dirty="0">
                <a:effectLst/>
                <a:latin typeface="Calibri" panose="020F0502020204030204" pitchFamily="34" charset="0"/>
                <a:cs typeface="Calibri" panose="020F0502020204030204" pitchFamily="34" charset="0"/>
              </a:rPr>
              <a:t>W</a:t>
            </a:r>
            <a:r>
              <a:rPr lang="en-US" sz="3200" b="1" baseline="30000" dirty="0">
                <a:effectLst/>
                <a:latin typeface="Calibri" panose="020F0502020204030204" pitchFamily="34" charset="0"/>
                <a:cs typeface="Calibri" panose="020F0502020204030204" pitchFamily="34" charset="0"/>
              </a:rPr>
              <a:t>K</a:t>
            </a:r>
            <a:r>
              <a:rPr lang="en-US" sz="3200" dirty="0">
                <a:effectLst/>
                <a:latin typeface="Calibri" panose="020F0502020204030204" pitchFamily="34" charset="0"/>
                <a:cs typeface="Calibri" panose="020F0502020204030204" pitchFamily="34" charset="0"/>
              </a:rPr>
              <a:t>, </a:t>
            </a:r>
            <a:r>
              <a:rPr lang="en-US" sz="3200" b="1" dirty="0">
                <a:effectLst/>
                <a:latin typeface="Calibri" panose="020F0502020204030204" pitchFamily="34" charset="0"/>
                <a:cs typeface="Calibri" panose="020F0502020204030204" pitchFamily="34" charset="0"/>
              </a:rPr>
              <a:t>W</a:t>
            </a:r>
            <a:r>
              <a:rPr lang="en-US" sz="3200" b="1" baseline="30000" dirty="0">
                <a:effectLst/>
                <a:latin typeface="Calibri" panose="020F0502020204030204" pitchFamily="34" charset="0"/>
                <a:cs typeface="Calibri" panose="020F0502020204030204" pitchFamily="34" charset="0"/>
              </a:rPr>
              <a:t>V</a:t>
            </a:r>
            <a:r>
              <a:rPr lang="en-US" sz="3200" dirty="0">
                <a:effectLst/>
                <a:latin typeface="Calibri" panose="020F0502020204030204" pitchFamily="34" charset="0"/>
                <a:cs typeface="Calibri" panose="020F0502020204030204" pitchFamily="34" charset="0"/>
              </a:rPr>
              <a:t>, </a:t>
            </a:r>
            <a:r>
              <a:rPr lang="en-US" sz="3200" b="1" dirty="0">
                <a:effectLst/>
                <a:latin typeface="Calibri" panose="020F0502020204030204" pitchFamily="34" charset="0"/>
                <a:cs typeface="Calibri" panose="020F0502020204030204" pitchFamily="34" charset="0"/>
              </a:rPr>
              <a:t>W</a:t>
            </a:r>
            <a:r>
              <a:rPr lang="en-US" sz="3200" b="1" baseline="30000" dirty="0">
                <a:effectLst/>
                <a:latin typeface="Calibri" panose="020F0502020204030204" pitchFamily="34" charset="0"/>
                <a:cs typeface="Calibri" panose="020F0502020204030204" pitchFamily="34" charset="0"/>
              </a:rPr>
              <a:t>O</a:t>
            </a:r>
            <a:r>
              <a:rPr lang="en-US" sz="3200" dirty="0">
                <a:effectLst/>
                <a:latin typeface="Calibri" panose="020F0502020204030204" pitchFamily="34" charset="0"/>
                <a:cs typeface="Calibri" panose="020F0502020204030204" pitchFamily="34" charset="0"/>
              </a:rPr>
              <a:t> layers in attention</a:t>
            </a:r>
            <a:endParaRPr lang="en-US" sz="3200" dirty="0">
              <a:latin typeface="Calibri" panose="020F0502020204030204" pitchFamily="34" charset="0"/>
              <a:cs typeface="Calibri" panose="020F0502020204030204" pitchFamily="34" charset="0"/>
            </a:endParaRPr>
          </a:p>
          <a:p>
            <a:pPr marL="571500" indent="-571500">
              <a:buFont typeface="Arial" panose="020B0604020202020204" pitchFamily="34" charset="0"/>
              <a:buChar char="•"/>
            </a:pPr>
            <a:r>
              <a:rPr lang="en-US" sz="3600" dirty="0">
                <a:effectLst/>
                <a:latin typeface="Calibri" panose="020F0502020204030204" pitchFamily="34" charset="0"/>
                <a:cs typeface="Calibri" panose="020F0502020204030204" pitchFamily="34" charset="0"/>
              </a:rPr>
              <a:t>Instead of updating these layers during finetuning, </a:t>
            </a:r>
          </a:p>
          <a:p>
            <a:pPr marL="968345" lvl="1" indent="-571500">
              <a:buFont typeface="Arial" panose="020B0604020202020204" pitchFamily="34" charset="0"/>
              <a:buChar char="•"/>
            </a:pPr>
            <a:r>
              <a:rPr lang="en-US" sz="3200" dirty="0">
                <a:latin typeface="Calibri" panose="020F0502020204030204" pitchFamily="34" charset="0"/>
                <a:cs typeface="Calibri" panose="020F0502020204030204" pitchFamily="34" charset="0"/>
              </a:rPr>
              <a:t>F</a:t>
            </a:r>
            <a:r>
              <a:rPr lang="en-US" sz="3200" dirty="0">
                <a:effectLst/>
                <a:latin typeface="Calibri" panose="020F0502020204030204" pitchFamily="34" charset="0"/>
                <a:cs typeface="Calibri" panose="020F0502020204030204" pitchFamily="34" charset="0"/>
              </a:rPr>
              <a:t>reeze these layers </a:t>
            </a:r>
          </a:p>
          <a:p>
            <a:pPr marL="968345" lvl="1" indent="-571500">
              <a:buFont typeface="Arial" panose="020B0604020202020204" pitchFamily="34" charset="0"/>
              <a:buChar char="•"/>
            </a:pPr>
            <a:r>
              <a:rPr lang="en-US" sz="3200" dirty="0">
                <a:latin typeface="Calibri" panose="020F0502020204030204" pitchFamily="34" charset="0"/>
                <a:cs typeface="Calibri" panose="020F0502020204030204" pitchFamily="34" charset="0"/>
              </a:rPr>
              <a:t>U</a:t>
            </a:r>
            <a:r>
              <a:rPr lang="en-US" sz="3200" dirty="0">
                <a:effectLst/>
                <a:latin typeface="Calibri" panose="020F0502020204030204" pitchFamily="34" charset="0"/>
                <a:cs typeface="Calibri" panose="020F0502020204030204" pitchFamily="34" charset="0"/>
              </a:rPr>
              <a:t>pdate a low-rank approximation with fewer parameters. </a:t>
            </a:r>
            <a:endParaRPr lang="en-US" sz="32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234825744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A1559-0495-6494-C8C4-F9839C623D84}"/>
              </a:ext>
            </a:extLst>
          </p:cNvPr>
          <p:cNvSpPr>
            <a:spLocks noGrp="1"/>
          </p:cNvSpPr>
          <p:nvPr>
            <p:ph type="title"/>
          </p:nvPr>
        </p:nvSpPr>
        <p:spPr/>
        <p:txBody>
          <a:bodyPr/>
          <a:lstStyle/>
          <a:p>
            <a:r>
              <a:rPr lang="en-US" dirty="0" err="1"/>
              <a:t>LoRA</a:t>
            </a:r>
            <a:endParaRPr lang="en-US" dirty="0"/>
          </a:p>
        </p:txBody>
      </p:sp>
      <p:pic>
        <p:nvPicPr>
          <p:cNvPr id="5" name="Picture 4">
            <a:extLst>
              <a:ext uri="{FF2B5EF4-FFF2-40B4-BE49-F238E27FC236}">
                <a16:creationId xmlns:a16="http://schemas.microsoft.com/office/drawing/2014/main" id="{2DCCBE97-5097-2FE6-0C0F-B5393BC5EA83}"/>
              </a:ext>
            </a:extLst>
          </p:cNvPr>
          <p:cNvPicPr>
            <a:picLocks noChangeAspect="1"/>
          </p:cNvPicPr>
          <p:nvPr/>
        </p:nvPicPr>
        <p:blipFill>
          <a:blip r:embed="rId3"/>
          <a:stretch>
            <a:fillRect/>
          </a:stretch>
        </p:blipFill>
        <p:spPr>
          <a:xfrm>
            <a:off x="4068602" y="299171"/>
            <a:ext cx="6989670" cy="6395913"/>
          </a:xfrm>
          <a:prstGeom prst="rect">
            <a:avLst/>
          </a:prstGeom>
        </p:spPr>
      </p:pic>
    </p:spTree>
    <p:extLst>
      <p:ext uri="{BB962C8B-B14F-4D97-AF65-F5344CB8AC3E}">
        <p14:creationId xmlns:p14="http://schemas.microsoft.com/office/powerpoint/2010/main" val="177565861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6650D-27DE-DD55-08EA-AE0394F51A77}"/>
              </a:ext>
            </a:extLst>
          </p:cNvPr>
          <p:cNvSpPr>
            <a:spLocks noGrp="1"/>
          </p:cNvSpPr>
          <p:nvPr>
            <p:ph type="title"/>
          </p:nvPr>
        </p:nvSpPr>
        <p:spPr/>
        <p:txBody>
          <a:bodyPr/>
          <a:lstStyle/>
          <a:p>
            <a:r>
              <a:rPr lang="en-US" dirty="0" err="1"/>
              <a:t>LoRA</a:t>
            </a:r>
            <a:endParaRPr lang="en-US" dirty="0"/>
          </a:p>
        </p:txBody>
      </p:sp>
      <p:sp>
        <p:nvSpPr>
          <p:cNvPr id="3" name="Content Placeholder 2">
            <a:extLst>
              <a:ext uri="{FF2B5EF4-FFF2-40B4-BE49-F238E27FC236}">
                <a16:creationId xmlns:a16="http://schemas.microsoft.com/office/drawing/2014/main" id="{DC772644-F286-78CE-0456-EFE12FAFE5F7}"/>
              </a:ext>
            </a:extLst>
          </p:cNvPr>
          <p:cNvSpPr>
            <a:spLocks noGrp="1"/>
          </p:cNvSpPr>
          <p:nvPr>
            <p:ph idx="1"/>
          </p:nvPr>
        </p:nvSpPr>
        <p:spPr>
          <a:xfrm>
            <a:off x="1097285" y="1295400"/>
            <a:ext cx="10058401" cy="4876800"/>
          </a:xfrm>
        </p:spPr>
        <p:txBody>
          <a:bodyPr>
            <a:normAutofit fontScale="85000" lnSpcReduction="20000"/>
          </a:bodyPr>
          <a:lstStyle/>
          <a:p>
            <a:pPr marL="342900" indent="-342900">
              <a:buFont typeface="Arial" panose="020B0604020202020204" pitchFamily="34" charset="0"/>
              <a:buChar char="•"/>
            </a:pPr>
            <a:r>
              <a:rPr lang="en-US" sz="3000" dirty="0">
                <a:effectLst/>
                <a:latin typeface="Calibri" panose="020F0502020204030204" pitchFamily="34" charset="0"/>
                <a:cs typeface="Calibri" panose="020F0502020204030204" pitchFamily="34" charset="0"/>
              </a:rPr>
              <a:t>Consider a </a:t>
            </a:r>
            <a:r>
              <a:rPr lang="en-US" sz="3000" b="1" dirty="0">
                <a:effectLst/>
                <a:latin typeface="Calibri" panose="020F0502020204030204" pitchFamily="34" charset="0"/>
                <a:cs typeface="Calibri" panose="020F0502020204030204" pitchFamily="34" charset="0"/>
              </a:rPr>
              <a:t>matrix W </a:t>
            </a:r>
            <a:r>
              <a:rPr lang="en-US" sz="3000" dirty="0">
                <a:latin typeface="Calibri" panose="020F0502020204030204" pitchFamily="34" charset="0"/>
                <a:cs typeface="Calibri" panose="020F0502020204030204" pitchFamily="34" charset="0"/>
              </a:rPr>
              <a:t>(shape </a:t>
            </a:r>
            <a:r>
              <a:rPr lang="en-US" sz="3000" dirty="0">
                <a:effectLst/>
                <a:latin typeface="Calibri" panose="020F0502020204030204" pitchFamily="34" charset="0"/>
                <a:cs typeface="Calibri" panose="020F0502020204030204" pitchFamily="34" charset="0"/>
              </a:rPr>
              <a:t>[</a:t>
            </a:r>
            <a:r>
              <a:rPr lang="en-US" sz="3000" i="1" dirty="0">
                <a:effectLst/>
                <a:latin typeface="Calibri" panose="020F0502020204030204" pitchFamily="34" charset="0"/>
                <a:cs typeface="Calibri" panose="020F0502020204030204" pitchFamily="34" charset="0"/>
              </a:rPr>
              <a:t>N </a:t>
            </a:r>
            <a:r>
              <a:rPr lang="en-US" sz="3000" dirty="0">
                <a:effectLst/>
                <a:latin typeface="Calibri" panose="020F0502020204030204" pitchFamily="34" charset="0"/>
                <a:cs typeface="Calibri" panose="020F0502020204030204" pitchFamily="34" charset="0"/>
              </a:rPr>
              <a:t>× </a:t>
            </a:r>
            <a:r>
              <a:rPr lang="en-US" sz="3000" i="1" dirty="0">
                <a:effectLst/>
                <a:latin typeface="Calibri" panose="020F0502020204030204" pitchFamily="34" charset="0"/>
                <a:cs typeface="Calibri" panose="020F0502020204030204" pitchFamily="34" charset="0"/>
              </a:rPr>
              <a:t>d</a:t>
            </a:r>
            <a:r>
              <a:rPr lang="en-US" sz="3000" dirty="0">
                <a:effectLst/>
                <a:latin typeface="Calibri" panose="020F0502020204030204" pitchFamily="34" charset="0"/>
                <a:cs typeface="Calibri" panose="020F0502020204030204" pitchFamily="34" charset="0"/>
              </a:rPr>
              <a:t>])  that needs to be updated during finetuning via gradient descent. </a:t>
            </a:r>
          </a:p>
          <a:p>
            <a:pPr marL="739745" lvl="1" indent="-342900">
              <a:buFont typeface="Arial" panose="020B0604020202020204" pitchFamily="34" charset="0"/>
              <a:buChar char="•"/>
            </a:pPr>
            <a:r>
              <a:rPr lang="en-US" sz="2600" dirty="0">
                <a:effectLst/>
                <a:latin typeface="Calibri" panose="020F0502020204030204" pitchFamily="34" charset="0"/>
                <a:cs typeface="Calibri" panose="020F0502020204030204" pitchFamily="34" charset="0"/>
              </a:rPr>
              <a:t>Normally updates are ∆W  (shape [</a:t>
            </a:r>
            <a:r>
              <a:rPr lang="en-US" sz="2600" i="1" dirty="0">
                <a:effectLst/>
                <a:latin typeface="Calibri" panose="020F0502020204030204" pitchFamily="34" charset="0"/>
                <a:cs typeface="Calibri" panose="020F0502020204030204" pitchFamily="34" charset="0"/>
              </a:rPr>
              <a:t>N </a:t>
            </a:r>
            <a:r>
              <a:rPr lang="en-US" sz="2600" dirty="0">
                <a:effectLst/>
                <a:latin typeface="Calibri" panose="020F0502020204030204" pitchFamily="34" charset="0"/>
                <a:cs typeface="Calibri" panose="020F0502020204030204" pitchFamily="34" charset="0"/>
              </a:rPr>
              <a:t>× </a:t>
            </a:r>
            <a:r>
              <a:rPr lang="en-US" sz="2600" i="1" dirty="0">
                <a:effectLst/>
                <a:latin typeface="Calibri" panose="020F0502020204030204" pitchFamily="34" charset="0"/>
                <a:cs typeface="Calibri" panose="020F0502020204030204" pitchFamily="34" charset="0"/>
              </a:rPr>
              <a:t>d</a:t>
            </a:r>
            <a:r>
              <a:rPr lang="en-US" sz="2600" dirty="0">
                <a:effectLst/>
                <a:latin typeface="Calibri" panose="020F0502020204030204" pitchFamily="34" charset="0"/>
                <a:cs typeface="Calibri" panose="020F0502020204030204" pitchFamily="34" charset="0"/>
              </a:rPr>
              <a:t>])</a:t>
            </a:r>
          </a:p>
          <a:p>
            <a:pPr marL="342900" indent="-342900">
              <a:buFont typeface="Arial" panose="020B0604020202020204" pitchFamily="34" charset="0"/>
              <a:buChar char="•"/>
            </a:pPr>
            <a:r>
              <a:rPr lang="en-US" sz="3000" dirty="0">
                <a:effectLst/>
                <a:latin typeface="Calibri" panose="020F0502020204030204" pitchFamily="34" charset="0"/>
                <a:cs typeface="Calibri" panose="020F0502020204030204" pitchFamily="34" charset="0"/>
              </a:rPr>
              <a:t>In </a:t>
            </a:r>
            <a:r>
              <a:rPr lang="en-US" sz="3000" dirty="0" err="1">
                <a:effectLst/>
                <a:latin typeface="Calibri" panose="020F0502020204030204" pitchFamily="34" charset="0"/>
                <a:cs typeface="Calibri" panose="020F0502020204030204" pitchFamily="34" charset="0"/>
              </a:rPr>
              <a:t>LoRA</a:t>
            </a:r>
            <a:r>
              <a:rPr lang="en-US" sz="3000" dirty="0">
                <a:effectLst/>
                <a:latin typeface="Calibri" panose="020F0502020204030204" pitchFamily="34" charset="0"/>
                <a:cs typeface="Calibri" panose="020F0502020204030204" pitchFamily="34" charset="0"/>
              </a:rPr>
              <a:t>, we freeze W </a:t>
            </a:r>
            <a:r>
              <a:rPr lang="en-US" sz="3000" dirty="0">
                <a:latin typeface="Calibri" panose="020F0502020204030204" pitchFamily="34" charset="0"/>
                <a:cs typeface="Calibri" panose="020F0502020204030204" pitchFamily="34" charset="0"/>
              </a:rPr>
              <a:t>and update </a:t>
            </a:r>
            <a:r>
              <a:rPr lang="en-US" sz="3000" dirty="0">
                <a:effectLst/>
                <a:latin typeface="Calibri" panose="020F0502020204030204" pitchFamily="34" charset="0"/>
                <a:cs typeface="Calibri" panose="020F0502020204030204" pitchFamily="34" charset="0"/>
              </a:rPr>
              <a:t>instead a low-rank decomposition of W:</a:t>
            </a:r>
          </a:p>
          <a:p>
            <a:pPr marL="739745" lvl="1" indent="-342900">
              <a:buFont typeface="Arial" panose="020B0604020202020204" pitchFamily="34" charset="0"/>
              <a:buChar char="•"/>
            </a:pPr>
            <a:r>
              <a:rPr lang="en-US" sz="2600" dirty="0">
                <a:effectLst/>
                <a:latin typeface="Calibri" panose="020F0502020204030204" pitchFamily="34" charset="0"/>
                <a:cs typeface="Calibri" panose="020F0502020204030204" pitchFamily="34" charset="0"/>
              </a:rPr>
              <a:t>A of shape [</a:t>
            </a:r>
            <a:r>
              <a:rPr lang="en-US" sz="2600" i="1" dirty="0" err="1">
                <a:effectLst/>
                <a:latin typeface="Calibri" panose="020F0502020204030204" pitchFamily="34" charset="0"/>
                <a:cs typeface="Calibri" panose="020F0502020204030204" pitchFamily="34" charset="0"/>
              </a:rPr>
              <a:t>N</a:t>
            </a:r>
            <a:r>
              <a:rPr lang="en-US" sz="2600" dirty="0" err="1">
                <a:effectLst/>
                <a:latin typeface="Calibri" panose="020F0502020204030204" pitchFamily="34" charset="0"/>
                <a:cs typeface="Calibri" panose="020F0502020204030204" pitchFamily="34" charset="0"/>
              </a:rPr>
              <a:t>×</a:t>
            </a:r>
            <a:r>
              <a:rPr lang="en-US" sz="2600" i="1" dirty="0" err="1">
                <a:effectLst/>
                <a:latin typeface="Calibri" panose="020F0502020204030204" pitchFamily="34" charset="0"/>
                <a:cs typeface="Calibri" panose="020F0502020204030204" pitchFamily="34" charset="0"/>
              </a:rPr>
              <a:t>r</a:t>
            </a:r>
            <a:r>
              <a:rPr lang="en-US" sz="2600" dirty="0">
                <a:effectLst/>
                <a:latin typeface="Calibri" panose="020F0502020204030204" pitchFamily="34" charset="0"/>
                <a:cs typeface="Calibri" panose="020F0502020204030204" pitchFamily="34" charset="0"/>
              </a:rPr>
              <a:t>], </a:t>
            </a:r>
          </a:p>
          <a:p>
            <a:pPr marL="739745" lvl="1" indent="-342900">
              <a:buFont typeface="Arial" panose="020B0604020202020204" pitchFamily="34" charset="0"/>
              <a:buChar char="•"/>
            </a:pPr>
            <a:r>
              <a:rPr lang="en-US" sz="2600" dirty="0">
                <a:effectLst/>
                <a:latin typeface="Calibri" panose="020F0502020204030204" pitchFamily="34" charset="0"/>
                <a:cs typeface="Calibri" panose="020F0502020204030204" pitchFamily="34" charset="0"/>
              </a:rPr>
              <a:t>B of shape [</a:t>
            </a:r>
            <a:r>
              <a:rPr lang="en-US" sz="2600" i="1" dirty="0" err="1">
                <a:effectLst/>
                <a:latin typeface="Calibri" panose="020F0502020204030204" pitchFamily="34" charset="0"/>
                <a:cs typeface="Calibri" panose="020F0502020204030204" pitchFamily="34" charset="0"/>
              </a:rPr>
              <a:t>r</a:t>
            </a:r>
            <a:r>
              <a:rPr lang="en-US" sz="2600" dirty="0" err="1">
                <a:effectLst/>
                <a:latin typeface="Calibri" panose="020F0502020204030204" pitchFamily="34" charset="0"/>
                <a:cs typeface="Calibri" panose="020F0502020204030204" pitchFamily="34" charset="0"/>
              </a:rPr>
              <a:t>×</a:t>
            </a:r>
            <a:r>
              <a:rPr lang="en-US" sz="2600" i="1" dirty="0" err="1">
                <a:effectLst/>
                <a:latin typeface="Calibri" panose="020F0502020204030204" pitchFamily="34" charset="0"/>
                <a:cs typeface="Calibri" panose="020F0502020204030204" pitchFamily="34" charset="0"/>
              </a:rPr>
              <a:t>d</a:t>
            </a:r>
            <a:r>
              <a:rPr lang="en-US" sz="2600" i="1" dirty="0">
                <a:effectLst/>
                <a:latin typeface="Calibri" panose="020F0502020204030204" pitchFamily="34" charset="0"/>
                <a:cs typeface="Calibri" panose="020F0502020204030204" pitchFamily="34" charset="0"/>
              </a:rPr>
              <a:t>], </a:t>
            </a:r>
            <a:r>
              <a:rPr lang="en-US" sz="2600" dirty="0">
                <a:effectLst/>
                <a:latin typeface="Calibri" panose="020F0502020204030204" pitchFamily="34" charset="0"/>
                <a:cs typeface="Calibri" panose="020F0502020204030204" pitchFamily="34" charset="0"/>
              </a:rPr>
              <a:t>r is very small  (like 1 or 2)</a:t>
            </a:r>
          </a:p>
          <a:p>
            <a:pPr marL="739745" lvl="1" indent="-342900">
              <a:buFont typeface="Arial" panose="020B0604020202020204" pitchFamily="34" charset="0"/>
              <a:buChar char="•"/>
            </a:pPr>
            <a:r>
              <a:rPr lang="en-US" sz="2600" dirty="0">
                <a:effectLst/>
                <a:latin typeface="Calibri" panose="020F0502020204030204" pitchFamily="34" charset="0"/>
                <a:cs typeface="Calibri" panose="020F0502020204030204" pitchFamily="34" charset="0"/>
              </a:rPr>
              <a:t>That is, during  finetuning we update A and B instead of W. </a:t>
            </a:r>
          </a:p>
          <a:p>
            <a:endParaRPr lang="en-US" sz="3000" dirty="0">
              <a:latin typeface="Calibri" panose="020F0502020204030204" pitchFamily="34" charset="0"/>
              <a:cs typeface="Calibri" panose="020F0502020204030204" pitchFamily="34" charset="0"/>
            </a:endParaRPr>
          </a:p>
          <a:p>
            <a:r>
              <a:rPr lang="en-US" sz="3000" dirty="0">
                <a:latin typeface="Calibri" panose="020F0502020204030204" pitchFamily="34" charset="0"/>
                <a:cs typeface="Calibri" panose="020F0502020204030204" pitchFamily="34" charset="0"/>
              </a:rPr>
              <a:t>F</a:t>
            </a:r>
            <a:r>
              <a:rPr lang="en-US" sz="3000" dirty="0">
                <a:effectLst/>
                <a:latin typeface="Calibri" panose="020F0502020204030204" pitchFamily="34" charset="0"/>
                <a:cs typeface="Calibri" panose="020F0502020204030204" pitchFamily="34" charset="0"/>
              </a:rPr>
              <a:t>orward pass: instead of </a:t>
            </a:r>
          </a:p>
          <a:p>
            <a:r>
              <a:rPr lang="en-US" sz="3000" dirty="0">
                <a:effectLst/>
                <a:latin typeface="Calibri" panose="020F0502020204030204" pitchFamily="34" charset="0"/>
                <a:cs typeface="Calibri" panose="020F0502020204030204" pitchFamily="34" charset="0"/>
              </a:rPr>
              <a:t> 				</a:t>
            </a:r>
            <a:r>
              <a:rPr lang="en-US" sz="3000" b="1" dirty="0">
                <a:effectLst/>
                <a:latin typeface="Calibri" panose="020F0502020204030204" pitchFamily="34" charset="0"/>
                <a:cs typeface="Calibri" panose="020F0502020204030204" pitchFamily="34" charset="0"/>
              </a:rPr>
              <a:t>h </a:t>
            </a:r>
            <a:r>
              <a:rPr lang="en-US" sz="3000" dirty="0">
                <a:effectLst/>
                <a:latin typeface="Calibri" panose="020F0502020204030204" pitchFamily="34" charset="0"/>
                <a:cs typeface="Calibri" panose="020F0502020204030204" pitchFamily="34" charset="0"/>
              </a:rPr>
              <a:t>=</a:t>
            </a:r>
            <a:r>
              <a:rPr lang="en-US" sz="3000" b="1" dirty="0">
                <a:effectLst/>
                <a:latin typeface="Calibri" panose="020F0502020204030204" pitchFamily="34" charset="0"/>
                <a:cs typeface="Calibri" panose="020F0502020204030204" pitchFamily="34" charset="0"/>
              </a:rPr>
              <a:t> </a:t>
            </a:r>
            <a:r>
              <a:rPr lang="en-US" sz="3000" b="1" dirty="0" err="1">
                <a:effectLst/>
                <a:latin typeface="Calibri" panose="020F0502020204030204" pitchFamily="34" charset="0"/>
                <a:cs typeface="Calibri" panose="020F0502020204030204" pitchFamily="34" charset="0"/>
              </a:rPr>
              <a:t>xW</a:t>
            </a:r>
            <a:r>
              <a:rPr lang="en-US" sz="3000" b="1" dirty="0">
                <a:effectLst/>
                <a:latin typeface="Calibri" panose="020F0502020204030204" pitchFamily="34" charset="0"/>
                <a:cs typeface="Calibri" panose="020F0502020204030204" pitchFamily="34" charset="0"/>
              </a:rPr>
              <a:t> </a:t>
            </a:r>
          </a:p>
          <a:p>
            <a:r>
              <a:rPr lang="en-US" sz="3000" dirty="0">
                <a:effectLst/>
                <a:latin typeface="Calibri" panose="020F0502020204030204" pitchFamily="34" charset="0"/>
                <a:cs typeface="Calibri" panose="020F0502020204030204" pitchFamily="34" charset="0"/>
              </a:rPr>
              <a:t>We do</a:t>
            </a:r>
          </a:p>
          <a:p>
            <a:r>
              <a:rPr lang="en-US" sz="3000" dirty="0">
                <a:effectLst/>
                <a:latin typeface="Calibri" panose="020F0502020204030204" pitchFamily="34" charset="0"/>
                <a:cs typeface="Calibri" panose="020F0502020204030204" pitchFamily="34" charset="0"/>
              </a:rPr>
              <a:t>					</a:t>
            </a:r>
            <a:r>
              <a:rPr lang="en-US" sz="3000" b="1" dirty="0">
                <a:effectLst/>
                <a:latin typeface="Calibri" panose="020F0502020204030204" pitchFamily="34" charset="0"/>
                <a:cs typeface="Calibri" panose="020F0502020204030204" pitchFamily="34" charset="0"/>
              </a:rPr>
              <a:t>h </a:t>
            </a:r>
            <a:r>
              <a:rPr lang="en-US" sz="3000" dirty="0">
                <a:effectLst/>
                <a:latin typeface="Calibri" panose="020F0502020204030204" pitchFamily="34" charset="0"/>
                <a:cs typeface="Calibri" panose="020F0502020204030204" pitchFamily="34" charset="0"/>
              </a:rPr>
              <a:t>=</a:t>
            </a:r>
            <a:r>
              <a:rPr lang="en-US" sz="3000" b="1" dirty="0">
                <a:effectLst/>
                <a:latin typeface="Calibri" panose="020F0502020204030204" pitchFamily="34" charset="0"/>
                <a:cs typeface="Calibri" panose="020F0502020204030204" pitchFamily="34" charset="0"/>
              </a:rPr>
              <a:t> </a:t>
            </a:r>
            <a:r>
              <a:rPr lang="en-US" sz="3000" b="1" dirty="0" err="1">
                <a:effectLst/>
                <a:latin typeface="Calibri" panose="020F0502020204030204" pitchFamily="34" charset="0"/>
                <a:cs typeface="Calibri" panose="020F0502020204030204" pitchFamily="34" charset="0"/>
              </a:rPr>
              <a:t>xW</a:t>
            </a:r>
            <a:r>
              <a:rPr lang="en-US" sz="3000" b="1" dirty="0">
                <a:effectLst/>
                <a:latin typeface="Calibri" panose="020F0502020204030204" pitchFamily="34" charset="0"/>
                <a:cs typeface="Calibri" panose="020F0502020204030204" pitchFamily="34" charset="0"/>
              </a:rPr>
              <a:t> </a:t>
            </a:r>
            <a:r>
              <a:rPr lang="en-US" sz="3000" dirty="0">
                <a:effectLst/>
                <a:latin typeface="Calibri" panose="020F0502020204030204" pitchFamily="34" charset="0"/>
                <a:cs typeface="Calibri" panose="020F0502020204030204" pitchFamily="34" charset="0"/>
              </a:rPr>
              <a:t>+</a:t>
            </a:r>
            <a:r>
              <a:rPr lang="en-US" sz="3000" b="1" dirty="0">
                <a:effectLst/>
                <a:latin typeface="Calibri" panose="020F0502020204030204" pitchFamily="34" charset="0"/>
                <a:cs typeface="Calibri" panose="020F0502020204030204" pitchFamily="34" charset="0"/>
              </a:rPr>
              <a:t> </a:t>
            </a:r>
            <a:r>
              <a:rPr lang="en-US" sz="3000" b="1" dirty="0" err="1">
                <a:effectLst/>
                <a:latin typeface="Calibri" panose="020F0502020204030204" pitchFamily="34" charset="0"/>
                <a:cs typeface="Calibri" panose="020F0502020204030204" pitchFamily="34" charset="0"/>
              </a:rPr>
              <a:t>xAB</a:t>
            </a:r>
            <a:r>
              <a:rPr lang="en-US" sz="3000" b="1" dirty="0">
                <a:effectLst/>
                <a:latin typeface="Calibri" panose="020F0502020204030204" pitchFamily="34" charset="0"/>
                <a:cs typeface="Calibri" panose="020F0502020204030204" pitchFamily="34" charset="0"/>
              </a:rPr>
              <a:t> </a:t>
            </a:r>
            <a:endParaRPr lang="en-US" sz="3000" b="1" dirty="0">
              <a:latin typeface="Calibri" panose="020F0502020204030204" pitchFamily="34" charset="0"/>
              <a:cs typeface="Calibri" panose="020F0502020204030204" pitchFamily="34" charset="0"/>
            </a:endParaRP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03629782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356753-72D9-B7FE-BA3C-614C11F6F7C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A17E0600-CA44-1D78-413F-A55829688750}"/>
              </a:ext>
            </a:extLst>
          </p:cNvPr>
          <p:cNvSpPr>
            <a:spLocks noGrp="1"/>
          </p:cNvSpPr>
          <p:nvPr>
            <p:ph type="title"/>
          </p:nvPr>
        </p:nvSpPr>
        <p:spPr>
          <a:xfrm>
            <a:off x="228600" y="616679"/>
            <a:ext cx="3657600" cy="2286000"/>
          </a:xfrm>
        </p:spPr>
        <p:txBody>
          <a:bodyPr>
            <a:normAutofit/>
          </a:bodyPr>
          <a:lstStyle/>
          <a:p>
            <a:pPr algn="ctr"/>
            <a:r>
              <a:rPr lang="en-US" sz="4400" b="1" dirty="0"/>
              <a:t>HARMS</a:t>
            </a:r>
            <a:br>
              <a:rPr lang="en-US" sz="4400" b="1" dirty="0"/>
            </a:br>
            <a:r>
              <a:rPr lang="en-US" sz="4400" b="1" dirty="0"/>
              <a:t>OF LLMS</a:t>
            </a:r>
          </a:p>
        </p:txBody>
      </p:sp>
      <p:sp>
        <p:nvSpPr>
          <p:cNvPr id="5" name="Content Placeholder 4">
            <a:extLst>
              <a:ext uri="{FF2B5EF4-FFF2-40B4-BE49-F238E27FC236}">
                <a16:creationId xmlns:a16="http://schemas.microsoft.com/office/drawing/2014/main" id="{FAD3C6E8-00F1-7B99-D880-47147C29FACA}"/>
              </a:ext>
            </a:extLst>
          </p:cNvPr>
          <p:cNvSpPr>
            <a:spLocks noGrp="1"/>
          </p:cNvSpPr>
          <p:nvPr>
            <p:ph idx="1"/>
          </p:nvPr>
        </p:nvSpPr>
        <p:spPr/>
        <p:txBody>
          <a:bodyPr/>
          <a:lstStyle/>
          <a:p>
            <a:endParaRPr lang="en-US" dirty="0"/>
          </a:p>
        </p:txBody>
      </p:sp>
      <p:sp>
        <p:nvSpPr>
          <p:cNvPr id="6" name="Text Placeholder 5">
            <a:extLst>
              <a:ext uri="{FF2B5EF4-FFF2-40B4-BE49-F238E27FC236}">
                <a16:creationId xmlns:a16="http://schemas.microsoft.com/office/drawing/2014/main" id="{BD766659-8648-C28A-761D-389382DD7B0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17966166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2912D-A118-5079-D10E-E43439FE4860}"/>
              </a:ext>
            </a:extLst>
          </p:cNvPr>
          <p:cNvSpPr>
            <a:spLocks noGrp="1"/>
          </p:cNvSpPr>
          <p:nvPr>
            <p:ph type="title"/>
          </p:nvPr>
        </p:nvSpPr>
        <p:spPr/>
        <p:txBody>
          <a:bodyPr/>
          <a:lstStyle/>
          <a:p>
            <a:r>
              <a:rPr lang="en-US" dirty="0"/>
              <a:t>Hallucination</a:t>
            </a:r>
          </a:p>
        </p:txBody>
      </p:sp>
      <p:pic>
        <p:nvPicPr>
          <p:cNvPr id="5" name="Content Placeholder 4" descr="A close up of a text&#10;&#10;Description automatically generated">
            <a:extLst>
              <a:ext uri="{FF2B5EF4-FFF2-40B4-BE49-F238E27FC236}">
                <a16:creationId xmlns:a16="http://schemas.microsoft.com/office/drawing/2014/main" id="{EB06725F-5586-D596-95DC-0BAF28BD5E1E}"/>
              </a:ext>
            </a:extLst>
          </p:cNvPr>
          <p:cNvPicPr>
            <a:picLocks noGrp="1" noChangeAspect="1"/>
          </p:cNvPicPr>
          <p:nvPr>
            <p:ph idx="1"/>
          </p:nvPr>
        </p:nvPicPr>
        <p:blipFill>
          <a:blip r:embed="rId3"/>
          <a:stretch>
            <a:fillRect/>
          </a:stretch>
        </p:blipFill>
        <p:spPr>
          <a:xfrm>
            <a:off x="5384800" y="239461"/>
            <a:ext cx="6261132" cy="1098246"/>
          </a:xfrm>
        </p:spPr>
      </p:pic>
      <p:pic>
        <p:nvPicPr>
          <p:cNvPr id="8" name="Picture 7" descr="A close-up of a white background&#10;&#10;Description automatically generated">
            <a:extLst>
              <a:ext uri="{FF2B5EF4-FFF2-40B4-BE49-F238E27FC236}">
                <a16:creationId xmlns:a16="http://schemas.microsoft.com/office/drawing/2014/main" id="{7AF6D51A-D222-ED8F-745E-40F970E1DACE}"/>
              </a:ext>
            </a:extLst>
          </p:cNvPr>
          <p:cNvPicPr>
            <a:picLocks noChangeAspect="1"/>
          </p:cNvPicPr>
          <p:nvPr/>
        </p:nvPicPr>
        <p:blipFill>
          <a:blip r:embed="rId4"/>
          <a:stretch>
            <a:fillRect/>
          </a:stretch>
        </p:blipFill>
        <p:spPr>
          <a:xfrm>
            <a:off x="2240280" y="1896109"/>
            <a:ext cx="7772400" cy="2102975"/>
          </a:xfrm>
          <a:prstGeom prst="rect">
            <a:avLst/>
          </a:prstGeom>
        </p:spPr>
      </p:pic>
      <p:pic>
        <p:nvPicPr>
          <p:cNvPr id="10" name="Picture 9" descr="A close up of a sign&#10;&#10;Description automatically generated">
            <a:extLst>
              <a:ext uri="{FF2B5EF4-FFF2-40B4-BE49-F238E27FC236}">
                <a16:creationId xmlns:a16="http://schemas.microsoft.com/office/drawing/2014/main" id="{747879F5-BE7A-F7AA-50E2-0961C120638C}"/>
              </a:ext>
            </a:extLst>
          </p:cNvPr>
          <p:cNvPicPr>
            <a:picLocks noChangeAspect="1"/>
          </p:cNvPicPr>
          <p:nvPr/>
        </p:nvPicPr>
        <p:blipFill>
          <a:blip r:embed="rId5"/>
          <a:stretch>
            <a:fillRect/>
          </a:stretch>
        </p:blipFill>
        <p:spPr>
          <a:xfrm>
            <a:off x="446203" y="4495800"/>
            <a:ext cx="11191262" cy="1528732"/>
          </a:xfrm>
          <a:prstGeom prst="rect">
            <a:avLst/>
          </a:prstGeom>
        </p:spPr>
      </p:pic>
    </p:spTree>
    <p:extLst>
      <p:ext uri="{BB962C8B-B14F-4D97-AF65-F5344CB8AC3E}">
        <p14:creationId xmlns:p14="http://schemas.microsoft.com/office/powerpoint/2010/main" val="424500492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2912D-A118-5079-D10E-E43439FE4860}"/>
              </a:ext>
            </a:extLst>
          </p:cNvPr>
          <p:cNvSpPr>
            <a:spLocks noGrp="1"/>
          </p:cNvSpPr>
          <p:nvPr>
            <p:ph type="title"/>
          </p:nvPr>
        </p:nvSpPr>
        <p:spPr/>
        <p:txBody>
          <a:bodyPr/>
          <a:lstStyle/>
          <a:p>
            <a:r>
              <a:rPr lang="en-US" dirty="0"/>
              <a:t>Copyright</a:t>
            </a:r>
          </a:p>
        </p:txBody>
      </p:sp>
      <p:pic>
        <p:nvPicPr>
          <p:cNvPr id="9" name="Content Placeholder 8" descr="A close-up of a building&#10;&#10;Description automatically generated">
            <a:extLst>
              <a:ext uri="{FF2B5EF4-FFF2-40B4-BE49-F238E27FC236}">
                <a16:creationId xmlns:a16="http://schemas.microsoft.com/office/drawing/2014/main" id="{C82B27BD-3C16-08FD-B295-69BA995325DF}"/>
              </a:ext>
            </a:extLst>
          </p:cNvPr>
          <p:cNvPicPr>
            <a:picLocks noGrp="1" noChangeAspect="1"/>
          </p:cNvPicPr>
          <p:nvPr>
            <p:ph idx="1"/>
          </p:nvPr>
        </p:nvPicPr>
        <p:blipFill>
          <a:blip r:embed="rId3"/>
          <a:stretch>
            <a:fillRect/>
          </a:stretch>
        </p:blipFill>
        <p:spPr>
          <a:xfrm>
            <a:off x="7019703" y="4221762"/>
            <a:ext cx="5136597" cy="2486456"/>
          </a:xfrm>
        </p:spPr>
      </p:pic>
      <p:pic>
        <p:nvPicPr>
          <p:cNvPr id="5" name="Picture 4">
            <a:extLst>
              <a:ext uri="{FF2B5EF4-FFF2-40B4-BE49-F238E27FC236}">
                <a16:creationId xmlns:a16="http://schemas.microsoft.com/office/drawing/2014/main" id="{29BB7AE9-F06C-E943-EE9B-D0EB3C34EFA7}"/>
              </a:ext>
            </a:extLst>
          </p:cNvPr>
          <p:cNvPicPr>
            <a:picLocks noChangeAspect="1"/>
          </p:cNvPicPr>
          <p:nvPr/>
        </p:nvPicPr>
        <p:blipFill>
          <a:blip r:embed="rId4"/>
          <a:stretch>
            <a:fillRect/>
          </a:stretch>
        </p:blipFill>
        <p:spPr>
          <a:xfrm>
            <a:off x="3276600" y="2152339"/>
            <a:ext cx="8401671" cy="953162"/>
          </a:xfrm>
          <a:prstGeom prst="rect">
            <a:avLst/>
          </a:prstGeom>
        </p:spPr>
      </p:pic>
      <p:pic>
        <p:nvPicPr>
          <p:cNvPr id="7" name="Picture 6" descr="A collage of a person's face&#10;&#10;Description automatically generated">
            <a:extLst>
              <a:ext uri="{FF2B5EF4-FFF2-40B4-BE49-F238E27FC236}">
                <a16:creationId xmlns:a16="http://schemas.microsoft.com/office/drawing/2014/main" id="{EBC4D418-B0B6-E46E-B226-840CD2FB4AE6}"/>
              </a:ext>
            </a:extLst>
          </p:cNvPr>
          <p:cNvPicPr>
            <a:picLocks noChangeAspect="1"/>
          </p:cNvPicPr>
          <p:nvPr/>
        </p:nvPicPr>
        <p:blipFill rotWithShape="1">
          <a:blip r:embed="rId5"/>
          <a:srcRect l="1575" t="49260" r="244" b="244"/>
          <a:stretch/>
        </p:blipFill>
        <p:spPr>
          <a:xfrm>
            <a:off x="5622789" y="289817"/>
            <a:ext cx="3999079" cy="1376837"/>
          </a:xfrm>
          <a:prstGeom prst="rect">
            <a:avLst/>
          </a:prstGeom>
        </p:spPr>
      </p:pic>
      <p:pic>
        <p:nvPicPr>
          <p:cNvPr id="11" name="Picture 10" descr="A close up of a logo&#10;&#10;Description automatically generated">
            <a:extLst>
              <a:ext uri="{FF2B5EF4-FFF2-40B4-BE49-F238E27FC236}">
                <a16:creationId xmlns:a16="http://schemas.microsoft.com/office/drawing/2014/main" id="{DE6925C0-AD38-6E39-D769-516787A79A3D}"/>
              </a:ext>
            </a:extLst>
          </p:cNvPr>
          <p:cNvPicPr>
            <a:picLocks noChangeAspect="1"/>
          </p:cNvPicPr>
          <p:nvPr/>
        </p:nvPicPr>
        <p:blipFill>
          <a:blip r:embed="rId6"/>
          <a:stretch>
            <a:fillRect/>
          </a:stretch>
        </p:blipFill>
        <p:spPr>
          <a:xfrm>
            <a:off x="381000" y="3643347"/>
            <a:ext cx="7772400" cy="2018956"/>
          </a:xfrm>
          <a:prstGeom prst="rect">
            <a:avLst/>
          </a:prstGeom>
        </p:spPr>
      </p:pic>
    </p:spTree>
    <p:extLst>
      <p:ext uri="{BB962C8B-B14F-4D97-AF65-F5344CB8AC3E}">
        <p14:creationId xmlns:p14="http://schemas.microsoft.com/office/powerpoint/2010/main" val="1686220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135880-EC5D-5C9A-A861-2BCDEE13683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E4CE586-14F2-A08E-4F9E-8B13E1CD5B4F}"/>
              </a:ext>
            </a:extLst>
          </p:cNvPr>
          <p:cNvSpPr>
            <a:spLocks noGrp="1"/>
          </p:cNvSpPr>
          <p:nvPr>
            <p:ph type="title"/>
          </p:nvPr>
        </p:nvSpPr>
        <p:spPr>
          <a:xfrm>
            <a:off x="228600" y="594359"/>
            <a:ext cx="3733800" cy="2286000"/>
          </a:xfrm>
        </p:spPr>
        <p:txBody>
          <a:bodyPr>
            <a:normAutofit/>
          </a:bodyPr>
          <a:lstStyle/>
          <a:p>
            <a:r>
              <a:rPr lang="en-US" sz="4400" b="1" dirty="0"/>
              <a:t>ARCHITECTURE</a:t>
            </a:r>
          </a:p>
        </p:txBody>
      </p:sp>
      <p:sp>
        <p:nvSpPr>
          <p:cNvPr id="5" name="Content Placeholder 4">
            <a:extLst>
              <a:ext uri="{FF2B5EF4-FFF2-40B4-BE49-F238E27FC236}">
                <a16:creationId xmlns:a16="http://schemas.microsoft.com/office/drawing/2014/main" id="{9CBE9E77-31B2-9CCC-14E2-5A017C7FC1B3}"/>
              </a:ext>
            </a:extLst>
          </p:cNvPr>
          <p:cNvSpPr>
            <a:spLocks noGrp="1"/>
          </p:cNvSpPr>
          <p:nvPr>
            <p:ph idx="1"/>
          </p:nvPr>
        </p:nvSpPr>
        <p:spPr/>
        <p:txBody>
          <a:bodyPr/>
          <a:lstStyle/>
          <a:p>
            <a:endParaRPr lang="en-US"/>
          </a:p>
        </p:txBody>
      </p:sp>
      <p:sp>
        <p:nvSpPr>
          <p:cNvPr id="6" name="Text Placeholder 5">
            <a:extLst>
              <a:ext uri="{FF2B5EF4-FFF2-40B4-BE49-F238E27FC236}">
                <a16:creationId xmlns:a16="http://schemas.microsoft.com/office/drawing/2014/main" id="{E87888EB-0982-8414-B587-86249F2D44B5}"/>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62462070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2912D-A118-5079-D10E-E43439FE4860}"/>
              </a:ext>
            </a:extLst>
          </p:cNvPr>
          <p:cNvSpPr>
            <a:spLocks noGrp="1"/>
          </p:cNvSpPr>
          <p:nvPr>
            <p:ph type="title"/>
          </p:nvPr>
        </p:nvSpPr>
        <p:spPr/>
        <p:txBody>
          <a:bodyPr/>
          <a:lstStyle/>
          <a:p>
            <a:r>
              <a:rPr lang="en-US" dirty="0"/>
              <a:t>Privacy</a:t>
            </a:r>
          </a:p>
        </p:txBody>
      </p:sp>
      <p:pic>
        <p:nvPicPr>
          <p:cNvPr id="5" name="Content Placeholder 4" descr="A black background with white text&#10;&#10;Description automatically generated">
            <a:extLst>
              <a:ext uri="{FF2B5EF4-FFF2-40B4-BE49-F238E27FC236}">
                <a16:creationId xmlns:a16="http://schemas.microsoft.com/office/drawing/2014/main" id="{4E8E9753-987C-2FCB-0294-3AC396668E64}"/>
              </a:ext>
            </a:extLst>
          </p:cNvPr>
          <p:cNvPicPr>
            <a:picLocks noGrp="1" noChangeAspect="1"/>
          </p:cNvPicPr>
          <p:nvPr>
            <p:ph idx="1"/>
          </p:nvPr>
        </p:nvPicPr>
        <p:blipFill>
          <a:blip r:embed="rId3"/>
          <a:stretch>
            <a:fillRect/>
          </a:stretch>
        </p:blipFill>
        <p:spPr>
          <a:xfrm>
            <a:off x="826963" y="2163288"/>
            <a:ext cx="10793537" cy="1722912"/>
          </a:xfrm>
        </p:spPr>
      </p:pic>
    </p:spTree>
    <p:extLst>
      <p:ext uri="{BB962C8B-B14F-4D97-AF65-F5344CB8AC3E}">
        <p14:creationId xmlns:p14="http://schemas.microsoft.com/office/powerpoint/2010/main" val="349887855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2912D-A118-5079-D10E-E43439FE4860}"/>
              </a:ext>
            </a:extLst>
          </p:cNvPr>
          <p:cNvSpPr>
            <a:spLocks noGrp="1"/>
          </p:cNvSpPr>
          <p:nvPr>
            <p:ph type="title"/>
          </p:nvPr>
        </p:nvSpPr>
        <p:spPr/>
        <p:txBody>
          <a:bodyPr/>
          <a:lstStyle/>
          <a:p>
            <a:r>
              <a:rPr lang="en-US" dirty="0"/>
              <a:t>Toxicity and Abuse</a:t>
            </a:r>
          </a:p>
        </p:txBody>
      </p:sp>
      <p:pic>
        <p:nvPicPr>
          <p:cNvPr id="5" name="Content Placeholder 4" descr="A black and white sign with white text&#10;&#10;Description automatically generated">
            <a:extLst>
              <a:ext uri="{FF2B5EF4-FFF2-40B4-BE49-F238E27FC236}">
                <a16:creationId xmlns:a16="http://schemas.microsoft.com/office/drawing/2014/main" id="{A2340CA4-68A6-00AE-2DBE-C92CE23F1616}"/>
              </a:ext>
            </a:extLst>
          </p:cNvPr>
          <p:cNvPicPr>
            <a:picLocks noGrp="1" noChangeAspect="1"/>
          </p:cNvPicPr>
          <p:nvPr>
            <p:ph idx="1"/>
          </p:nvPr>
        </p:nvPicPr>
        <p:blipFill>
          <a:blip r:embed="rId2"/>
          <a:stretch>
            <a:fillRect/>
          </a:stretch>
        </p:blipFill>
        <p:spPr>
          <a:xfrm>
            <a:off x="1905000" y="4114800"/>
            <a:ext cx="9677400" cy="1854200"/>
          </a:xfrm>
        </p:spPr>
      </p:pic>
      <p:pic>
        <p:nvPicPr>
          <p:cNvPr id="7" name="Picture 6">
            <a:extLst>
              <a:ext uri="{FF2B5EF4-FFF2-40B4-BE49-F238E27FC236}">
                <a16:creationId xmlns:a16="http://schemas.microsoft.com/office/drawing/2014/main" id="{43B704D4-A2D7-DA43-B9D3-4F441BE90749}"/>
              </a:ext>
            </a:extLst>
          </p:cNvPr>
          <p:cNvPicPr>
            <a:picLocks noChangeAspect="1"/>
          </p:cNvPicPr>
          <p:nvPr/>
        </p:nvPicPr>
        <p:blipFill>
          <a:blip r:embed="rId3"/>
          <a:stretch>
            <a:fillRect/>
          </a:stretch>
        </p:blipFill>
        <p:spPr>
          <a:xfrm>
            <a:off x="687699" y="2058239"/>
            <a:ext cx="10467981" cy="591828"/>
          </a:xfrm>
          <a:prstGeom prst="rect">
            <a:avLst/>
          </a:prstGeom>
        </p:spPr>
      </p:pic>
    </p:spTree>
    <p:extLst>
      <p:ext uri="{BB962C8B-B14F-4D97-AF65-F5344CB8AC3E}">
        <p14:creationId xmlns:p14="http://schemas.microsoft.com/office/powerpoint/2010/main" val="12032805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2912D-A118-5079-D10E-E43439FE4860}"/>
              </a:ext>
            </a:extLst>
          </p:cNvPr>
          <p:cNvSpPr>
            <a:spLocks noGrp="1"/>
          </p:cNvSpPr>
          <p:nvPr>
            <p:ph type="title"/>
          </p:nvPr>
        </p:nvSpPr>
        <p:spPr/>
        <p:txBody>
          <a:bodyPr/>
          <a:lstStyle/>
          <a:p>
            <a:r>
              <a:rPr lang="en-US" dirty="0"/>
              <a:t>Misinformation</a:t>
            </a:r>
          </a:p>
        </p:txBody>
      </p:sp>
      <p:pic>
        <p:nvPicPr>
          <p:cNvPr id="5" name="Content Placeholder 4" descr="A black text on a white background&#10;&#10;Description automatically generated">
            <a:extLst>
              <a:ext uri="{FF2B5EF4-FFF2-40B4-BE49-F238E27FC236}">
                <a16:creationId xmlns:a16="http://schemas.microsoft.com/office/drawing/2014/main" id="{45F48AA0-1F08-5BD0-239A-E4D69C2D1A0D}"/>
              </a:ext>
            </a:extLst>
          </p:cNvPr>
          <p:cNvPicPr>
            <a:picLocks noGrp="1" noChangeAspect="1"/>
          </p:cNvPicPr>
          <p:nvPr>
            <p:ph idx="1"/>
          </p:nvPr>
        </p:nvPicPr>
        <p:blipFill>
          <a:blip r:embed="rId2"/>
          <a:stretch>
            <a:fillRect/>
          </a:stretch>
        </p:blipFill>
        <p:spPr>
          <a:xfrm>
            <a:off x="1371600" y="2130221"/>
            <a:ext cx="9986433" cy="2000250"/>
          </a:xfrm>
        </p:spPr>
      </p:pic>
    </p:spTree>
    <p:extLst>
      <p:ext uri="{BB962C8B-B14F-4D97-AF65-F5344CB8AC3E}">
        <p14:creationId xmlns:p14="http://schemas.microsoft.com/office/powerpoint/2010/main" val="405961344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CCA2B-B64E-1B7B-40CD-0D8B0DF02470}"/>
              </a:ext>
            </a:extLst>
          </p:cNvPr>
          <p:cNvSpPr>
            <a:spLocks noGrp="1"/>
          </p:cNvSpPr>
          <p:nvPr>
            <p:ph type="title"/>
          </p:nvPr>
        </p:nvSpPr>
        <p:spPr/>
        <p:txBody>
          <a:bodyPr/>
          <a:lstStyle/>
          <a:p>
            <a:r>
              <a:rPr lang="en-US" dirty="0"/>
              <a:t>Ethical Issues</a:t>
            </a:r>
          </a:p>
        </p:txBody>
      </p:sp>
      <p:sp>
        <p:nvSpPr>
          <p:cNvPr id="3" name="Content Placeholder 2">
            <a:extLst>
              <a:ext uri="{FF2B5EF4-FFF2-40B4-BE49-F238E27FC236}">
                <a16:creationId xmlns:a16="http://schemas.microsoft.com/office/drawing/2014/main" id="{FD6DB754-0F84-A5FE-E3FC-F4169F024898}"/>
              </a:ext>
            </a:extLst>
          </p:cNvPr>
          <p:cNvSpPr>
            <a:spLocks noGrp="1"/>
          </p:cNvSpPr>
          <p:nvPr>
            <p:ph idx="1"/>
          </p:nvPr>
        </p:nvSpPr>
        <p:spPr/>
        <p:txBody>
          <a:bodyPr/>
          <a:lstStyle/>
          <a:p>
            <a:r>
              <a:rPr lang="en-US" dirty="0"/>
              <a:t>Who made OpenAI the arbiter of correctness?</a:t>
            </a:r>
          </a:p>
        </p:txBody>
      </p:sp>
    </p:spTree>
    <p:extLst>
      <p:ext uri="{BB962C8B-B14F-4D97-AF65-F5344CB8AC3E}">
        <p14:creationId xmlns:p14="http://schemas.microsoft.com/office/powerpoint/2010/main" val="335567439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191E4E-4363-19EF-A4FB-82409034DD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B21A9D-1633-6650-467F-E3EDB9771F3B}"/>
              </a:ext>
            </a:extLst>
          </p:cNvPr>
          <p:cNvSpPr>
            <a:spLocks noGrp="1"/>
          </p:cNvSpPr>
          <p:nvPr>
            <p:ph type="title"/>
          </p:nvPr>
        </p:nvSpPr>
        <p:spPr/>
        <p:txBody>
          <a:bodyPr/>
          <a:lstStyle/>
          <a:p>
            <a:r>
              <a:rPr lang="en-US" dirty="0"/>
              <a:t>Take away</a:t>
            </a:r>
          </a:p>
        </p:txBody>
      </p:sp>
      <p:sp>
        <p:nvSpPr>
          <p:cNvPr id="3" name="Content Placeholder 2">
            <a:extLst>
              <a:ext uri="{FF2B5EF4-FFF2-40B4-BE49-F238E27FC236}">
                <a16:creationId xmlns:a16="http://schemas.microsoft.com/office/drawing/2014/main" id="{AE792A10-3CFA-9CBC-8333-12308BE280AD}"/>
              </a:ext>
            </a:extLst>
          </p:cNvPr>
          <p:cNvSpPr>
            <a:spLocks noGrp="1"/>
          </p:cNvSpPr>
          <p:nvPr>
            <p:ph idx="1"/>
          </p:nvPr>
        </p:nvSpPr>
        <p:spPr/>
        <p:txBody>
          <a:bodyPr/>
          <a:lstStyle/>
          <a:p>
            <a:pPr marL="457200" indent="-457200">
              <a:buFont typeface="Arial" panose="020B0604020202020204" pitchFamily="34" charset="0"/>
              <a:buChar char="•"/>
            </a:pPr>
            <a:r>
              <a:rPr lang="en-US" dirty="0"/>
              <a:t>Architecture</a:t>
            </a:r>
          </a:p>
          <a:p>
            <a:pPr marL="457200" indent="-457200">
              <a:buFont typeface="Arial" panose="020B0604020202020204" pitchFamily="34" charset="0"/>
              <a:buChar char="•"/>
            </a:pPr>
            <a:r>
              <a:rPr lang="en-US" dirty="0"/>
              <a:t>Tasks that can be implemented as next word prediction </a:t>
            </a:r>
          </a:p>
          <a:p>
            <a:pPr marL="457200" indent="-457200">
              <a:buFont typeface="Arial" panose="020B0604020202020204" pitchFamily="34" charset="0"/>
              <a:buChar char="•"/>
            </a:pPr>
            <a:r>
              <a:rPr lang="en-US" dirty="0"/>
              <a:t>Decoding</a:t>
            </a:r>
          </a:p>
          <a:p>
            <a:pPr marL="457200" indent="-457200">
              <a:buFont typeface="Arial" panose="020B0604020202020204" pitchFamily="34" charset="0"/>
              <a:buChar char="•"/>
            </a:pPr>
            <a:r>
              <a:rPr lang="en-US" dirty="0"/>
              <a:t>Pretraining and finetuning</a:t>
            </a:r>
          </a:p>
          <a:p>
            <a:pPr marL="457200" indent="-457200">
              <a:buFont typeface="Arial" panose="020B0604020202020204" pitchFamily="34" charset="0"/>
              <a:buChar char="•"/>
            </a:pPr>
            <a:r>
              <a:rPr lang="en-US" dirty="0"/>
              <a:t>Evaluation</a:t>
            </a:r>
          </a:p>
          <a:p>
            <a:pPr marL="457200" indent="-457200">
              <a:buFont typeface="Arial" panose="020B0604020202020204" pitchFamily="34" charset="0"/>
              <a:buChar char="•"/>
            </a:pPr>
            <a:r>
              <a:rPr lang="en-US" dirty="0"/>
              <a:t>Dealing with scale</a:t>
            </a:r>
          </a:p>
          <a:p>
            <a:pPr marL="457200" indent="-457200">
              <a:buFont typeface="Arial" panose="020B0604020202020204" pitchFamily="34" charset="0"/>
              <a:buChar char="•"/>
            </a:pPr>
            <a:r>
              <a:rPr lang="en-US" dirty="0"/>
              <a:t>Harms</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340895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9E112-7E49-BE15-2626-45D5F1128390}"/>
              </a:ext>
            </a:extLst>
          </p:cNvPr>
          <p:cNvSpPr>
            <a:spLocks noGrp="1"/>
          </p:cNvSpPr>
          <p:nvPr>
            <p:ph type="title"/>
          </p:nvPr>
        </p:nvSpPr>
        <p:spPr/>
        <p:txBody>
          <a:bodyPr/>
          <a:lstStyle/>
          <a:p>
            <a:r>
              <a:rPr lang="en-US" dirty="0"/>
              <a:t>Three architectures for large language models</a:t>
            </a:r>
          </a:p>
        </p:txBody>
      </p:sp>
      <p:sp>
        <p:nvSpPr>
          <p:cNvPr id="3" name="Content Placeholder 2">
            <a:extLst>
              <a:ext uri="{FF2B5EF4-FFF2-40B4-BE49-F238E27FC236}">
                <a16:creationId xmlns:a16="http://schemas.microsoft.com/office/drawing/2014/main" id="{1CEF1146-912F-376B-1180-2D9E612D4B03}"/>
              </a:ext>
            </a:extLst>
          </p:cNvPr>
          <p:cNvSpPr>
            <a:spLocks noGrp="1"/>
          </p:cNvSpPr>
          <p:nvPr>
            <p:ph idx="1"/>
          </p:nvPr>
        </p:nvSpPr>
        <p:spPr>
          <a:xfrm>
            <a:off x="1097280" y="3762170"/>
            <a:ext cx="10795000" cy="3324430"/>
          </a:xfrm>
        </p:spPr>
        <p:txBody>
          <a:bodyPr>
            <a:normAutofit/>
          </a:bodyPr>
          <a:lstStyle/>
          <a:p>
            <a:r>
              <a:rPr lang="en-US" sz="4000" b="1" dirty="0"/>
              <a:t>Decoders</a:t>
            </a:r>
            <a:r>
              <a:rPr lang="en-US" sz="4000" dirty="0"/>
              <a:t>			</a:t>
            </a:r>
            <a:r>
              <a:rPr lang="en-US" sz="4000" b="1" dirty="0"/>
              <a:t>Encoders</a:t>
            </a:r>
            <a:r>
              <a:rPr lang="en-US" sz="4000" dirty="0"/>
              <a:t>		   </a:t>
            </a:r>
            <a:r>
              <a:rPr lang="en-US" sz="4000" b="1" dirty="0"/>
              <a:t>Encoder-decoders</a:t>
            </a:r>
          </a:p>
          <a:p>
            <a:r>
              <a:rPr lang="en-US" sz="4000" dirty="0"/>
              <a:t>GPT, Claude,		BERT family,		Flan-T5, Whisper</a:t>
            </a:r>
          </a:p>
          <a:p>
            <a:r>
              <a:rPr lang="en-US" sz="4000" dirty="0"/>
              <a:t>Llama				</a:t>
            </a:r>
            <a:r>
              <a:rPr lang="en-US" sz="4000" dirty="0" err="1"/>
              <a:t>HuBERT</a:t>
            </a:r>
            <a:endParaRPr lang="en-US" sz="4000" dirty="0"/>
          </a:p>
          <a:p>
            <a:r>
              <a:rPr lang="en-US" sz="4000" dirty="0" err="1"/>
              <a:t>Mixtral</a:t>
            </a:r>
            <a:endParaRPr lang="en-US" sz="4000" dirty="0"/>
          </a:p>
        </p:txBody>
      </p:sp>
      <p:pic>
        <p:nvPicPr>
          <p:cNvPr id="4" name="Picture 3">
            <a:extLst>
              <a:ext uri="{FF2B5EF4-FFF2-40B4-BE49-F238E27FC236}">
                <a16:creationId xmlns:a16="http://schemas.microsoft.com/office/drawing/2014/main" id="{57441C05-CFAC-A1FC-BBB9-25B25F85C3C2}"/>
              </a:ext>
            </a:extLst>
          </p:cNvPr>
          <p:cNvPicPr>
            <a:picLocks noChangeAspect="1"/>
          </p:cNvPicPr>
          <p:nvPr/>
        </p:nvPicPr>
        <p:blipFill>
          <a:blip r:embed="rId2"/>
          <a:stretch>
            <a:fillRect/>
          </a:stretch>
        </p:blipFill>
        <p:spPr>
          <a:xfrm>
            <a:off x="4440767" y="1900916"/>
            <a:ext cx="2281006" cy="1560688"/>
          </a:xfrm>
          <a:prstGeom prst="rect">
            <a:avLst/>
          </a:prstGeom>
        </p:spPr>
      </p:pic>
      <p:pic>
        <p:nvPicPr>
          <p:cNvPr id="5" name="Picture 4">
            <a:extLst>
              <a:ext uri="{FF2B5EF4-FFF2-40B4-BE49-F238E27FC236}">
                <a16:creationId xmlns:a16="http://schemas.microsoft.com/office/drawing/2014/main" id="{B00891C2-2E16-3574-C737-E5818218D298}"/>
              </a:ext>
            </a:extLst>
          </p:cNvPr>
          <p:cNvPicPr>
            <a:picLocks noChangeAspect="1"/>
          </p:cNvPicPr>
          <p:nvPr/>
        </p:nvPicPr>
        <p:blipFill>
          <a:blip r:embed="rId3"/>
          <a:stretch>
            <a:fillRect/>
          </a:stretch>
        </p:blipFill>
        <p:spPr>
          <a:xfrm>
            <a:off x="7687734" y="1197748"/>
            <a:ext cx="2675466" cy="2263856"/>
          </a:xfrm>
          <a:prstGeom prst="rect">
            <a:avLst/>
          </a:prstGeom>
        </p:spPr>
      </p:pic>
      <p:pic>
        <p:nvPicPr>
          <p:cNvPr id="6" name="Picture 5">
            <a:extLst>
              <a:ext uri="{FF2B5EF4-FFF2-40B4-BE49-F238E27FC236}">
                <a16:creationId xmlns:a16="http://schemas.microsoft.com/office/drawing/2014/main" id="{D8B4CFE4-4646-69A9-1D02-088FA40F06A5}"/>
              </a:ext>
            </a:extLst>
          </p:cNvPr>
          <p:cNvPicPr>
            <a:picLocks noChangeAspect="1"/>
          </p:cNvPicPr>
          <p:nvPr/>
        </p:nvPicPr>
        <p:blipFill>
          <a:blip r:embed="rId4"/>
          <a:stretch>
            <a:fillRect/>
          </a:stretch>
        </p:blipFill>
        <p:spPr>
          <a:xfrm>
            <a:off x="1130410" y="1986668"/>
            <a:ext cx="2246705" cy="1474936"/>
          </a:xfrm>
          <a:prstGeom prst="rect">
            <a:avLst/>
          </a:prstGeom>
        </p:spPr>
      </p:pic>
    </p:spTree>
    <p:extLst>
      <p:ext uri="{BB962C8B-B14F-4D97-AF65-F5344CB8AC3E}">
        <p14:creationId xmlns:p14="http://schemas.microsoft.com/office/powerpoint/2010/main" val="1787525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52403-60E0-938B-EFA7-FE1E5865FEB1}"/>
              </a:ext>
            </a:extLst>
          </p:cNvPr>
          <p:cNvSpPr>
            <a:spLocks noGrp="1"/>
          </p:cNvSpPr>
          <p:nvPr>
            <p:ph type="title"/>
          </p:nvPr>
        </p:nvSpPr>
        <p:spPr/>
        <p:txBody>
          <a:bodyPr/>
          <a:lstStyle/>
          <a:p>
            <a:r>
              <a:rPr lang="en-US" dirty="0"/>
              <a:t>Encoders</a:t>
            </a:r>
          </a:p>
        </p:txBody>
      </p:sp>
      <p:sp>
        <p:nvSpPr>
          <p:cNvPr id="3" name="Content Placeholder 2">
            <a:extLst>
              <a:ext uri="{FF2B5EF4-FFF2-40B4-BE49-F238E27FC236}">
                <a16:creationId xmlns:a16="http://schemas.microsoft.com/office/drawing/2014/main" id="{E9D2FF90-DCEE-A339-1DF0-243E14A164B5}"/>
              </a:ext>
            </a:extLst>
          </p:cNvPr>
          <p:cNvSpPr>
            <a:spLocks noGrp="1"/>
          </p:cNvSpPr>
          <p:nvPr>
            <p:ph idx="1"/>
          </p:nvPr>
        </p:nvSpPr>
        <p:spPr/>
        <p:txBody>
          <a:bodyPr>
            <a:normAutofit lnSpcReduction="10000"/>
          </a:bodyPr>
          <a:lstStyle/>
          <a:p>
            <a:r>
              <a:rPr lang="en-US" sz="3600" dirty="0"/>
              <a:t>Many varieties!</a:t>
            </a:r>
          </a:p>
          <a:p>
            <a:pPr marL="457200" indent="-457200">
              <a:buFont typeface="Arial" panose="020B0604020202020204" pitchFamily="34" charset="0"/>
              <a:buChar char="•"/>
            </a:pPr>
            <a:r>
              <a:rPr lang="en-US" sz="3600" dirty="0"/>
              <a:t>Popular: Masked Language Models (MLMs)</a:t>
            </a:r>
          </a:p>
          <a:p>
            <a:pPr marL="457200" indent="-457200">
              <a:buFont typeface="Arial" panose="020B0604020202020204" pitchFamily="34" charset="0"/>
              <a:buChar char="•"/>
            </a:pPr>
            <a:r>
              <a:rPr lang="en-US" sz="3600" dirty="0"/>
              <a:t>BERT family</a:t>
            </a:r>
          </a:p>
          <a:p>
            <a:pPr marL="457200" indent="-457200">
              <a:buFont typeface="Arial" panose="020B0604020202020204" pitchFamily="34" charset="0"/>
              <a:buChar char="•"/>
            </a:pPr>
            <a:endParaRPr lang="en-US" sz="3600" dirty="0"/>
          </a:p>
          <a:p>
            <a:pPr marL="457200" indent="-457200">
              <a:buFont typeface="Arial" panose="020B0604020202020204" pitchFamily="34" charset="0"/>
              <a:buChar char="•"/>
            </a:pPr>
            <a:r>
              <a:rPr lang="en-US" sz="3600" dirty="0"/>
              <a:t>Trained by predicting words from surrounding words on both sides</a:t>
            </a:r>
          </a:p>
          <a:p>
            <a:pPr marL="457200" indent="-457200">
              <a:buFont typeface="Arial" panose="020B0604020202020204" pitchFamily="34" charset="0"/>
              <a:buChar char="•"/>
            </a:pPr>
            <a:r>
              <a:rPr lang="en-US" sz="3600" dirty="0"/>
              <a:t>Are usually </a:t>
            </a:r>
            <a:r>
              <a:rPr lang="en-US" sz="3600" b="1" dirty="0"/>
              <a:t>finetuned </a:t>
            </a:r>
            <a:r>
              <a:rPr lang="en-US" sz="3600" dirty="0"/>
              <a:t>(trained on supervised data) for classification tasks</a:t>
            </a:r>
          </a:p>
        </p:txBody>
      </p:sp>
      <p:pic>
        <p:nvPicPr>
          <p:cNvPr id="5" name="Picture 4">
            <a:extLst>
              <a:ext uri="{FF2B5EF4-FFF2-40B4-BE49-F238E27FC236}">
                <a16:creationId xmlns:a16="http://schemas.microsoft.com/office/drawing/2014/main" id="{AEA242C4-59DF-DFC6-9656-CFD4C6A8BE3D}"/>
              </a:ext>
            </a:extLst>
          </p:cNvPr>
          <p:cNvPicPr>
            <a:picLocks noChangeAspect="1"/>
          </p:cNvPicPr>
          <p:nvPr/>
        </p:nvPicPr>
        <p:blipFill>
          <a:blip r:embed="rId2"/>
          <a:stretch>
            <a:fillRect/>
          </a:stretch>
        </p:blipFill>
        <p:spPr>
          <a:xfrm>
            <a:off x="7315200" y="553156"/>
            <a:ext cx="2281006" cy="1560688"/>
          </a:xfrm>
          <a:prstGeom prst="rect">
            <a:avLst/>
          </a:prstGeom>
        </p:spPr>
      </p:pic>
    </p:spTree>
    <p:extLst>
      <p:ext uri="{BB962C8B-B14F-4D97-AF65-F5344CB8AC3E}">
        <p14:creationId xmlns:p14="http://schemas.microsoft.com/office/powerpoint/2010/main" val="1963533356"/>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34243</TotalTime>
  <Words>3136</Words>
  <Application>Microsoft Macintosh PowerPoint</Application>
  <PresentationFormat>Widescreen</PresentationFormat>
  <Paragraphs>376</Paragraphs>
  <Slides>74</Slides>
  <Notes>16</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74</vt:i4>
      </vt:variant>
    </vt:vector>
  </HeadingPairs>
  <TitlesOfParts>
    <vt:vector size="88" baseType="lpstr">
      <vt:lpstr>ＭＳ Ｐゴシック</vt:lpstr>
      <vt:lpstr>Arial</vt:lpstr>
      <vt:lpstr>Blanco OSF</vt:lpstr>
      <vt:lpstr>Calibri</vt:lpstr>
      <vt:lpstr>Calibri Light</vt:lpstr>
      <vt:lpstr>CMR10</vt:lpstr>
      <vt:lpstr>Courier New</vt:lpstr>
      <vt:lpstr>Franklin Gothic Book</vt:lpstr>
      <vt:lpstr>Monaco</vt:lpstr>
      <vt:lpstr>NimbusRomNo9L</vt:lpstr>
      <vt:lpstr>StandardSymL</vt:lpstr>
      <vt:lpstr>Times</vt:lpstr>
      <vt:lpstr>Times New Roman</vt:lpstr>
      <vt:lpstr>1_Retrospect</vt:lpstr>
      <vt:lpstr>Large Language Models</vt:lpstr>
      <vt:lpstr>Credit</vt:lpstr>
      <vt:lpstr>Overview</vt:lpstr>
      <vt:lpstr>Language models</vt:lpstr>
      <vt:lpstr>Large language models</vt:lpstr>
      <vt:lpstr>PowerPoint Presentation</vt:lpstr>
      <vt:lpstr>ARCHITECTURE</vt:lpstr>
      <vt:lpstr>Three architectures for large language models</vt:lpstr>
      <vt:lpstr>Encoders</vt:lpstr>
      <vt:lpstr>Encoder-Decoders</vt:lpstr>
      <vt:lpstr>This lecture: decoder-only models</vt:lpstr>
      <vt:lpstr>Conditional Generation: Generating text conditioned on previous text!</vt:lpstr>
      <vt:lpstr>TASKS</vt:lpstr>
      <vt:lpstr>Many practical NLP tasks can be cast as word prediction!</vt:lpstr>
      <vt:lpstr>Framing lots of tasks as conditional generation</vt:lpstr>
      <vt:lpstr>Summarization</vt:lpstr>
      <vt:lpstr>LLMs for summarization (using  tl;dr)</vt:lpstr>
      <vt:lpstr>DECODING</vt:lpstr>
      <vt:lpstr>Decoding and Sampling</vt:lpstr>
      <vt:lpstr>Random sampling</vt:lpstr>
      <vt:lpstr>Random sampling doesn't work very well</vt:lpstr>
      <vt:lpstr>Factors in word sampling: quality and diversity</vt:lpstr>
      <vt:lpstr>Top-k sampling:</vt:lpstr>
      <vt:lpstr>Top-p sampling (= nucleus sampling)</vt:lpstr>
      <vt:lpstr>Temperature sampling</vt:lpstr>
      <vt:lpstr>Temperature sampling</vt:lpstr>
      <vt:lpstr>Temperature sampling</vt:lpstr>
      <vt:lpstr>PRETRAINING</vt:lpstr>
      <vt:lpstr>Three stages</vt:lpstr>
      <vt:lpstr>Three stages</vt:lpstr>
      <vt:lpstr>Self-supervised training algorithm</vt:lpstr>
      <vt:lpstr>Intuition of language model training: loss</vt:lpstr>
      <vt:lpstr>Cross-entropy loss for language modeling</vt:lpstr>
      <vt:lpstr>Teacher forcing</vt:lpstr>
      <vt:lpstr>Training a transformer language model</vt:lpstr>
      <vt:lpstr>LLMs are mainly trained on the web</vt:lpstr>
      <vt:lpstr>The Pile: a pretraining corpus</vt:lpstr>
      <vt:lpstr>Filtering for quality and safety</vt:lpstr>
      <vt:lpstr>What does a model learn from pretraining?</vt:lpstr>
      <vt:lpstr>Big idea</vt:lpstr>
      <vt:lpstr>But there are problems with scraping from the web</vt:lpstr>
      <vt:lpstr>FINETUNING</vt:lpstr>
      <vt:lpstr>Instruction tuning + human preferences</vt:lpstr>
      <vt:lpstr>Instruction tuning + human preferences</vt:lpstr>
      <vt:lpstr>Instruction tuning + human preferences</vt:lpstr>
      <vt:lpstr>Instruction tuning + human preferences</vt:lpstr>
      <vt:lpstr>Finetuning for adaptation to new domains</vt:lpstr>
      <vt:lpstr>Finetuning</vt:lpstr>
      <vt:lpstr>"Finetuning"</vt:lpstr>
      <vt:lpstr>Finetuning as "continued pretraining" on new data</vt:lpstr>
      <vt:lpstr>EVALUATION</vt:lpstr>
      <vt:lpstr>Perplexity</vt:lpstr>
      <vt:lpstr>Why perplexity instead of raw probability of the test set?</vt:lpstr>
      <vt:lpstr>Perplexity</vt:lpstr>
      <vt:lpstr>Many other factors that we evaluate, like:</vt:lpstr>
      <vt:lpstr>DEALING  WITH SCALE</vt:lpstr>
      <vt:lpstr>Scaling Laws</vt:lpstr>
      <vt:lpstr>Scaling Laws</vt:lpstr>
      <vt:lpstr>Number of non-embedding parameters N</vt:lpstr>
      <vt:lpstr>KV Cache</vt:lpstr>
      <vt:lpstr>KV Cache</vt:lpstr>
      <vt:lpstr>KV Cache</vt:lpstr>
      <vt:lpstr>Parameter-Efficient Finetuning</vt:lpstr>
      <vt:lpstr>LoRA (Low-Rank Adaptation)</vt:lpstr>
      <vt:lpstr>LoRA</vt:lpstr>
      <vt:lpstr>LoRA</vt:lpstr>
      <vt:lpstr>HARMS OF LLMS</vt:lpstr>
      <vt:lpstr>Hallucination</vt:lpstr>
      <vt:lpstr>Copyright</vt:lpstr>
      <vt:lpstr>Privacy</vt:lpstr>
      <vt:lpstr>Toxicity and Abuse</vt:lpstr>
      <vt:lpstr>Misinformation</vt:lpstr>
      <vt:lpstr>Ethical Issues</vt:lpstr>
      <vt:lpstr>Take away</vt:lpstr>
    </vt:vector>
  </TitlesOfParts>
  <Manager/>
  <Company>Stanford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Chatbots and DIalogue Systems</dc:title>
  <dc:subject>Speech and Language Processing</dc:subject>
  <dc:creator>Dan Jurafsky</dc:creator>
  <cp:keywords/>
  <dc:description/>
  <cp:lastModifiedBy>Surdeanu, Mihai - (msurdeanu)</cp:lastModifiedBy>
  <cp:revision>637</cp:revision>
  <cp:lastPrinted>2021-05-06T16:44:07Z</cp:lastPrinted>
  <dcterms:created xsi:type="dcterms:W3CDTF">2009-02-11T19:56:22Z</dcterms:created>
  <dcterms:modified xsi:type="dcterms:W3CDTF">2024-11-24T23:08:12Z</dcterms:modified>
  <cp:category/>
</cp:coreProperties>
</file>

<file path=docProps/thumbnail.jpeg>
</file>